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notesSlides/notesSlide4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88" r:id="rId6"/>
    <p:sldId id="290" r:id="rId7"/>
    <p:sldId id="289" r:id="rId8"/>
    <p:sldId id="291" r:id="rId9"/>
    <p:sldId id="315" r:id="rId10"/>
    <p:sldId id="302" r:id="rId11"/>
    <p:sldId id="303" r:id="rId12"/>
    <p:sldId id="304" r:id="rId13"/>
    <p:sldId id="261" r:id="rId14"/>
    <p:sldId id="262" r:id="rId15"/>
    <p:sldId id="263" r:id="rId16"/>
    <p:sldId id="264" r:id="rId17"/>
    <p:sldId id="266" r:id="rId18"/>
    <p:sldId id="267" r:id="rId19"/>
    <p:sldId id="268" r:id="rId20"/>
    <p:sldId id="269" r:id="rId21"/>
    <p:sldId id="292" r:id="rId22"/>
    <p:sldId id="301" r:id="rId23"/>
    <p:sldId id="293" r:id="rId24"/>
    <p:sldId id="294" r:id="rId25"/>
    <p:sldId id="299" r:id="rId26"/>
    <p:sldId id="295" r:id="rId27"/>
    <p:sldId id="305" r:id="rId28"/>
    <p:sldId id="306" r:id="rId29"/>
    <p:sldId id="314" r:id="rId30"/>
    <p:sldId id="307" r:id="rId31"/>
    <p:sldId id="296" r:id="rId32"/>
    <p:sldId id="297" r:id="rId33"/>
    <p:sldId id="298" r:id="rId34"/>
    <p:sldId id="270" r:id="rId35"/>
    <p:sldId id="271" r:id="rId36"/>
    <p:sldId id="273" r:id="rId37"/>
    <p:sldId id="308" r:id="rId38"/>
    <p:sldId id="309" r:id="rId39"/>
    <p:sldId id="310" r:id="rId40"/>
    <p:sldId id="311" r:id="rId41"/>
    <p:sldId id="312" r:id="rId42"/>
    <p:sldId id="313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ile medio 4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Stile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27F97BB-C833-4FB7-BDE5-3F7075034690}" styleName="Stile con tema 2 - Color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Foglio1!$D$5</c:f>
              <c:strCache>
                <c:ptCount val="1"/>
                <c:pt idx="0">
                  <c:v>Rilevanza tecnologica futura (1-10)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Foglio1!$C$6:$C$9</c:f>
              <c:strCache>
                <c:ptCount val="4"/>
                <c:pt idx="0">
                  <c:v>Sensori piezoelettrici tradizionali (PZT, ceramiche</c:v>
                </c:pt>
                <c:pt idx="1">
                  <c:v>Film piezoelettrici flessibili (PVDF) </c:v>
                </c:pt>
                <c:pt idx="2">
                  <c:v>Produzione additiva / stampa 3D </c:v>
                </c:pt>
                <c:pt idx="3">
                  <c:v>Integrazione embedded nei componenti </c:v>
                </c:pt>
              </c:strCache>
            </c:strRef>
          </c:cat>
          <c:val>
            <c:numRef>
              <c:f>Foglio1!$D$6:$D$9</c:f>
              <c:numCache>
                <c:formatCode>General</c:formatCode>
                <c:ptCount val="4"/>
                <c:pt idx="0">
                  <c:v>8</c:v>
                </c:pt>
                <c:pt idx="1">
                  <c:v>7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8-4CA6-A1C4-3AC551D473F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060459664"/>
        <c:axId val="1060458832"/>
      </c:barChart>
      <c:catAx>
        <c:axId val="1060459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t-IT"/>
          </a:p>
        </c:txPr>
        <c:crossAx val="1060458832"/>
        <c:crosses val="autoZero"/>
        <c:auto val="1"/>
        <c:lblAlgn val="ctr"/>
        <c:lblOffset val="100"/>
        <c:noMultiLvlLbl val="0"/>
      </c:catAx>
      <c:valAx>
        <c:axId val="1060458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it-IT"/>
          </a:p>
        </c:txPr>
        <c:crossAx val="1060459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80895151263986"/>
          <c:y val="0.90274309461317337"/>
          <c:w val="0.33683809918497032"/>
          <c:h val="6.94791276090488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lt1">
                  <a:lumMod val="8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it-IT"/>
        </a:p>
      </c:txPr>
    </c:legend>
    <c:plotVisOnly val="1"/>
    <c:dispBlanksAs val="gap"/>
    <c:showDLblsOverMax val="0"/>
  </c:chart>
  <c:spPr>
    <a:solidFill>
      <a:schemeClr val="tx2">
        <a:lumMod val="75000"/>
      </a:schemeClr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7532880077285482"/>
          <c:y val="4.9382716049382713E-2"/>
        </c:manualLayout>
      </c:layout>
      <c:overlay val="0"/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Costo unitario (€)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Service Italiani 🇮🇹</c:v>
                </c:pt>
                <c:pt idx="1">
                  <c:v>Arkema/Easy3D 🇫🇷</c:v>
                </c:pt>
                <c:pt idx="2">
                  <c:v>Vision Miner 🇺🇸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2.31</c:v>
                </c:pt>
                <c:pt idx="1">
                  <c:v>2.61</c:v>
                </c:pt>
                <c:pt idx="2">
                  <c:v>3.94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06-4F9C-B809-A9763FE3C2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5"/>
          <c:min val="0"/>
        </c:scaling>
        <c:delete val="0"/>
        <c:axPos val="b"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  <c:majorUnit val="1"/>
      </c:valAx>
    </c:plotArea>
    <c:plotVisOnly val="1"/>
    <c:dispBlanksAs val="gap"/>
    <c:showDLblsOverMax val="1"/>
  </c:chart>
  <c:txPr>
    <a:bodyPr/>
    <a:lstStyle/>
    <a:p>
      <a:pPr>
        <a:defRPr sz="1800">
          <a:latin typeface="Times New Roman" panose="02020603050405020304" pitchFamily="18" charset="0"/>
          <a:cs typeface="Times New Roman" panose="02020603050405020304" pitchFamily="18" charset="0"/>
        </a:defRPr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06A70-44FF-4E93-A7FC-779F38107155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A63BFD-19AC-4203-9303-78F7A6DF14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Cos’è l’</a:t>
          </a:r>
          <a:r>
            <a:rPr lang="it-IT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? 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L’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® è un impianto uditivo piezoelettrico completamente impiantabile, sviluppato da 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Envoy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Medical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(USA) e approvato dalla FDA dal 2010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A4C157-3094-4A81-B61C-55D63D6F0746}" type="parTrans" cxnId="{15077C0B-3641-4740-99D0-AF8F1B87701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A452B1-499A-4D69-84EE-6A3957A3B6D5}" type="sibTrans" cxnId="{15077C0B-3641-4740-99D0-AF8F1B87701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EE1EFE-A410-4D69-8D25-FBEF901D5E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Chi lo dovrebbe usare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? È destinato ad adulti affetti da ipoacusia neurosensoriale da moderata a severa.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B8E685-83CE-4864-9184-3095677D72D0}" type="parTrans" cxnId="{5287BF46-61EC-43CD-A257-EEB5DAB411A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C78366-C8F1-4D82-B178-5E528E3C7C85}" type="sibTrans" cxnId="{5287BF46-61EC-43CD-A257-EEB5DAB411A0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659058-E853-4379-ABCA-6FF96EC6A4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Materiale: 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L’impianto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® utilizza trasduttori piezoelettrici in PZT (piombo-zirconato-titanato), scelti per l’elevata sensibilità e stabilità elettromeccanica nel lungo termine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8E097-095B-4535-ADF7-95A8EC5FFE2E}" type="parTrans" cxnId="{D1EA81A5-2DB4-488A-818E-F96702418CF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98BC9-863A-4AB9-8EEF-D5556FA0D9B8}" type="sibTrans" cxnId="{D1EA81A5-2DB4-488A-818E-F96702418CF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CF5AAB-FCCA-48BF-B888-C5F3248862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Caratteristiche principali : 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Il sistema 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® è composto da tre moduli integrati: Sensore piezoelettrico, Processore e batteria, Driver piezoelettrico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D1617-A90E-4E80-805C-C28ECE73DF8D}" type="parTrans" cxnId="{578FBD33-9FE9-4A2E-AE86-D22B983C107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BAC1D3-C2BD-4E31-BF1C-475E105E8A74}" type="sibTrans" cxnId="{578FBD33-9FE9-4A2E-AE86-D22B983C107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B944D9-22D9-40B6-A120-C9D6F900A6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Punti di forza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Totale invisibilità esterna, Ascolto naturale, Comfort e discrezione, Funzionamento continuo, Innovazione nei materiali, Durata della batteria.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5DC492-D71B-4E50-88E0-1E6988CD281F}" type="parTrans" cxnId="{37A393BF-57DD-4F9D-A5C4-6ED6740987B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8BE336-881E-49FD-A3A2-454C902EF969}" type="sibTrans" cxnId="{37A393BF-57DD-4F9D-A5C4-6ED6740987B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A134DC-1268-4E93-813D-94DBA6EFDE8F}" type="pres">
      <dgm:prSet presAssocID="{9CC06A70-44FF-4E93-A7FC-779F38107155}" presName="vert0" presStyleCnt="0">
        <dgm:presLayoutVars>
          <dgm:dir/>
          <dgm:animOne val="branch"/>
          <dgm:animLvl val="lvl"/>
        </dgm:presLayoutVars>
      </dgm:prSet>
      <dgm:spPr/>
    </dgm:pt>
    <dgm:pt modelId="{F27D903C-59CD-496D-9469-FFCF25AEC379}" type="pres">
      <dgm:prSet presAssocID="{21A63BFD-19AC-4203-9303-78F7A6DF14C8}" presName="thickLine" presStyleLbl="alignNode1" presStyleIdx="0" presStyleCnt="5"/>
      <dgm:spPr/>
    </dgm:pt>
    <dgm:pt modelId="{333431A7-4220-4E84-9182-89E00B6DC786}" type="pres">
      <dgm:prSet presAssocID="{21A63BFD-19AC-4203-9303-78F7A6DF14C8}" presName="horz1" presStyleCnt="0"/>
      <dgm:spPr/>
    </dgm:pt>
    <dgm:pt modelId="{1B7953C4-D427-4A1A-B462-FEACEF06A08A}" type="pres">
      <dgm:prSet presAssocID="{21A63BFD-19AC-4203-9303-78F7A6DF14C8}" presName="tx1" presStyleLbl="revTx" presStyleIdx="0" presStyleCnt="5"/>
      <dgm:spPr/>
    </dgm:pt>
    <dgm:pt modelId="{FD5ED30B-39A5-4CBF-AA63-46FD1910FD1F}" type="pres">
      <dgm:prSet presAssocID="{21A63BFD-19AC-4203-9303-78F7A6DF14C8}" presName="vert1" presStyleCnt="0"/>
      <dgm:spPr/>
    </dgm:pt>
    <dgm:pt modelId="{7B7024C9-FC53-4BF2-88DC-E6504227D5F7}" type="pres">
      <dgm:prSet presAssocID="{5CEE1EFE-A410-4D69-8D25-FBEF901D5EEB}" presName="thickLine" presStyleLbl="alignNode1" presStyleIdx="1" presStyleCnt="5"/>
      <dgm:spPr/>
    </dgm:pt>
    <dgm:pt modelId="{796CFA8A-C0A6-40F6-A485-69EACA0082BA}" type="pres">
      <dgm:prSet presAssocID="{5CEE1EFE-A410-4D69-8D25-FBEF901D5EEB}" presName="horz1" presStyleCnt="0"/>
      <dgm:spPr/>
    </dgm:pt>
    <dgm:pt modelId="{C9D5795F-C7BD-4FE7-8A4A-2F41F713C3F2}" type="pres">
      <dgm:prSet presAssocID="{5CEE1EFE-A410-4D69-8D25-FBEF901D5EEB}" presName="tx1" presStyleLbl="revTx" presStyleIdx="1" presStyleCnt="5"/>
      <dgm:spPr/>
    </dgm:pt>
    <dgm:pt modelId="{25FBC324-16EE-4F04-B5A5-22B789A28115}" type="pres">
      <dgm:prSet presAssocID="{5CEE1EFE-A410-4D69-8D25-FBEF901D5EEB}" presName="vert1" presStyleCnt="0"/>
      <dgm:spPr/>
    </dgm:pt>
    <dgm:pt modelId="{9094F7AF-58AB-428B-B025-40EC7706BE7A}" type="pres">
      <dgm:prSet presAssocID="{C9659058-E853-4379-ABCA-6FF96EC6A4EF}" presName="thickLine" presStyleLbl="alignNode1" presStyleIdx="2" presStyleCnt="5"/>
      <dgm:spPr/>
    </dgm:pt>
    <dgm:pt modelId="{92B4AB32-C736-4B70-A3F1-F9DEBE3D560B}" type="pres">
      <dgm:prSet presAssocID="{C9659058-E853-4379-ABCA-6FF96EC6A4EF}" presName="horz1" presStyleCnt="0"/>
      <dgm:spPr/>
    </dgm:pt>
    <dgm:pt modelId="{815BEAAD-F55D-4F81-8548-DB28E76D5518}" type="pres">
      <dgm:prSet presAssocID="{C9659058-E853-4379-ABCA-6FF96EC6A4EF}" presName="tx1" presStyleLbl="revTx" presStyleIdx="2" presStyleCnt="5"/>
      <dgm:spPr/>
    </dgm:pt>
    <dgm:pt modelId="{0D652782-31AE-486F-96CA-E8F5DCD686F2}" type="pres">
      <dgm:prSet presAssocID="{C9659058-E853-4379-ABCA-6FF96EC6A4EF}" presName="vert1" presStyleCnt="0"/>
      <dgm:spPr/>
    </dgm:pt>
    <dgm:pt modelId="{5BB9818C-5239-4545-8182-1499F30704FF}" type="pres">
      <dgm:prSet presAssocID="{7ECF5AAB-FCCA-48BF-B888-C5F324886208}" presName="thickLine" presStyleLbl="alignNode1" presStyleIdx="3" presStyleCnt="5"/>
      <dgm:spPr/>
    </dgm:pt>
    <dgm:pt modelId="{40946A55-E8F7-4D7A-AA31-30FF4567025D}" type="pres">
      <dgm:prSet presAssocID="{7ECF5AAB-FCCA-48BF-B888-C5F324886208}" presName="horz1" presStyleCnt="0"/>
      <dgm:spPr/>
    </dgm:pt>
    <dgm:pt modelId="{C05E6803-B618-44D7-AEC1-312D40390F3B}" type="pres">
      <dgm:prSet presAssocID="{7ECF5AAB-FCCA-48BF-B888-C5F324886208}" presName="tx1" presStyleLbl="revTx" presStyleIdx="3" presStyleCnt="5"/>
      <dgm:spPr/>
    </dgm:pt>
    <dgm:pt modelId="{C75DAD21-9708-4E6E-9D3E-538095C0F0DE}" type="pres">
      <dgm:prSet presAssocID="{7ECF5AAB-FCCA-48BF-B888-C5F324886208}" presName="vert1" presStyleCnt="0"/>
      <dgm:spPr/>
    </dgm:pt>
    <dgm:pt modelId="{9E3BF92A-8800-4CAE-BFB5-BA7E1E7CF1E4}" type="pres">
      <dgm:prSet presAssocID="{86B944D9-22D9-40B6-A120-C9D6F900A668}" presName="thickLine" presStyleLbl="alignNode1" presStyleIdx="4" presStyleCnt="5"/>
      <dgm:spPr/>
    </dgm:pt>
    <dgm:pt modelId="{8FA17740-036B-42A5-B98C-956527CAB481}" type="pres">
      <dgm:prSet presAssocID="{86B944D9-22D9-40B6-A120-C9D6F900A668}" presName="horz1" presStyleCnt="0"/>
      <dgm:spPr/>
    </dgm:pt>
    <dgm:pt modelId="{AC97D0CD-369B-4FDC-BEA3-49FFF8BF759F}" type="pres">
      <dgm:prSet presAssocID="{86B944D9-22D9-40B6-A120-C9D6F900A668}" presName="tx1" presStyleLbl="revTx" presStyleIdx="4" presStyleCnt="5"/>
      <dgm:spPr/>
    </dgm:pt>
    <dgm:pt modelId="{B1CA3805-E57C-497B-8BA1-4699DA8130C4}" type="pres">
      <dgm:prSet presAssocID="{86B944D9-22D9-40B6-A120-C9D6F900A668}" presName="vert1" presStyleCnt="0"/>
      <dgm:spPr/>
    </dgm:pt>
  </dgm:ptLst>
  <dgm:cxnLst>
    <dgm:cxn modelId="{15077C0B-3641-4740-99D0-AF8F1B877013}" srcId="{9CC06A70-44FF-4E93-A7FC-779F38107155}" destId="{21A63BFD-19AC-4203-9303-78F7A6DF14C8}" srcOrd="0" destOrd="0" parTransId="{BFA4C157-3094-4A81-B61C-55D63D6F0746}" sibTransId="{10A452B1-499A-4D69-84EE-6A3957A3B6D5}"/>
    <dgm:cxn modelId="{4B693911-B272-4EC1-9E38-845134A33E76}" type="presOf" srcId="{86B944D9-22D9-40B6-A120-C9D6F900A668}" destId="{AC97D0CD-369B-4FDC-BEA3-49FFF8BF759F}" srcOrd="0" destOrd="0" presId="urn:microsoft.com/office/officeart/2008/layout/LinedList"/>
    <dgm:cxn modelId="{5FD8C71C-5CEF-493C-8610-D04D120644E0}" type="presOf" srcId="{9CC06A70-44FF-4E93-A7FC-779F38107155}" destId="{DDA134DC-1268-4E93-813D-94DBA6EFDE8F}" srcOrd="0" destOrd="0" presId="urn:microsoft.com/office/officeart/2008/layout/LinedList"/>
    <dgm:cxn modelId="{7A7F8C25-2FB0-43D7-9622-A4D3D853FC37}" type="presOf" srcId="{21A63BFD-19AC-4203-9303-78F7A6DF14C8}" destId="{1B7953C4-D427-4A1A-B462-FEACEF06A08A}" srcOrd="0" destOrd="0" presId="urn:microsoft.com/office/officeart/2008/layout/LinedList"/>
    <dgm:cxn modelId="{578FBD33-9FE9-4A2E-AE86-D22B983C1079}" srcId="{9CC06A70-44FF-4E93-A7FC-779F38107155}" destId="{7ECF5AAB-FCCA-48BF-B888-C5F324886208}" srcOrd="3" destOrd="0" parTransId="{DEAD1617-A90E-4E80-805C-C28ECE73DF8D}" sibTransId="{A8BAC1D3-C2BD-4E31-BF1C-475E105E8A74}"/>
    <dgm:cxn modelId="{A7D0C23B-2D0B-4E0A-95CE-A5AB3B1D28AA}" type="presOf" srcId="{7ECF5AAB-FCCA-48BF-B888-C5F324886208}" destId="{C05E6803-B618-44D7-AEC1-312D40390F3B}" srcOrd="0" destOrd="0" presId="urn:microsoft.com/office/officeart/2008/layout/LinedList"/>
    <dgm:cxn modelId="{5287BF46-61EC-43CD-A257-EEB5DAB411A0}" srcId="{9CC06A70-44FF-4E93-A7FC-779F38107155}" destId="{5CEE1EFE-A410-4D69-8D25-FBEF901D5EEB}" srcOrd="1" destOrd="0" parTransId="{94B8E685-83CE-4864-9184-3095677D72D0}" sibTransId="{A8C78366-C8F1-4D82-B178-5E528E3C7C85}"/>
    <dgm:cxn modelId="{9D8ECB9F-D216-4C35-ABDC-F7284E097882}" type="presOf" srcId="{5CEE1EFE-A410-4D69-8D25-FBEF901D5EEB}" destId="{C9D5795F-C7BD-4FE7-8A4A-2F41F713C3F2}" srcOrd="0" destOrd="0" presId="urn:microsoft.com/office/officeart/2008/layout/LinedList"/>
    <dgm:cxn modelId="{D1EA81A5-2DB4-488A-818E-F96702418CF7}" srcId="{9CC06A70-44FF-4E93-A7FC-779F38107155}" destId="{C9659058-E853-4379-ABCA-6FF96EC6A4EF}" srcOrd="2" destOrd="0" parTransId="{5798E097-095B-4535-ADF7-95A8EC5FFE2E}" sibTransId="{E9B98BC9-863A-4AB9-8EEF-D5556FA0D9B8}"/>
    <dgm:cxn modelId="{CDF553B9-13DB-4003-B03D-F4E15E5FD7D2}" type="presOf" srcId="{C9659058-E853-4379-ABCA-6FF96EC6A4EF}" destId="{815BEAAD-F55D-4F81-8548-DB28E76D5518}" srcOrd="0" destOrd="0" presId="urn:microsoft.com/office/officeart/2008/layout/LinedList"/>
    <dgm:cxn modelId="{37A393BF-57DD-4F9D-A5C4-6ED6740987BC}" srcId="{9CC06A70-44FF-4E93-A7FC-779F38107155}" destId="{86B944D9-22D9-40B6-A120-C9D6F900A668}" srcOrd="4" destOrd="0" parTransId="{BE5DC492-D71B-4E50-88E0-1E6988CD281F}" sibTransId="{E08BE336-881E-49FD-A3A2-454C902EF969}"/>
    <dgm:cxn modelId="{84937791-1333-4F45-A8C8-F1153EA2C4B2}" type="presParOf" srcId="{DDA134DC-1268-4E93-813D-94DBA6EFDE8F}" destId="{F27D903C-59CD-496D-9469-FFCF25AEC379}" srcOrd="0" destOrd="0" presId="urn:microsoft.com/office/officeart/2008/layout/LinedList"/>
    <dgm:cxn modelId="{B5C0BD38-57EA-401E-845D-06AD71F95D60}" type="presParOf" srcId="{DDA134DC-1268-4E93-813D-94DBA6EFDE8F}" destId="{333431A7-4220-4E84-9182-89E00B6DC786}" srcOrd="1" destOrd="0" presId="urn:microsoft.com/office/officeart/2008/layout/LinedList"/>
    <dgm:cxn modelId="{FCC464AF-F8BA-4BC4-B01E-1A6575B4357A}" type="presParOf" srcId="{333431A7-4220-4E84-9182-89E00B6DC786}" destId="{1B7953C4-D427-4A1A-B462-FEACEF06A08A}" srcOrd="0" destOrd="0" presId="urn:microsoft.com/office/officeart/2008/layout/LinedList"/>
    <dgm:cxn modelId="{708C35A0-C481-4CAF-A254-3437040326FB}" type="presParOf" srcId="{333431A7-4220-4E84-9182-89E00B6DC786}" destId="{FD5ED30B-39A5-4CBF-AA63-46FD1910FD1F}" srcOrd="1" destOrd="0" presId="urn:microsoft.com/office/officeart/2008/layout/LinedList"/>
    <dgm:cxn modelId="{6F544B0D-90AD-4D49-8975-4A214EB553B0}" type="presParOf" srcId="{DDA134DC-1268-4E93-813D-94DBA6EFDE8F}" destId="{7B7024C9-FC53-4BF2-88DC-E6504227D5F7}" srcOrd="2" destOrd="0" presId="urn:microsoft.com/office/officeart/2008/layout/LinedList"/>
    <dgm:cxn modelId="{7B354654-6B7A-4A02-8380-A3920B823E0F}" type="presParOf" srcId="{DDA134DC-1268-4E93-813D-94DBA6EFDE8F}" destId="{796CFA8A-C0A6-40F6-A485-69EACA0082BA}" srcOrd="3" destOrd="0" presId="urn:microsoft.com/office/officeart/2008/layout/LinedList"/>
    <dgm:cxn modelId="{1795EF63-A389-4ABC-B218-00A975FE768D}" type="presParOf" srcId="{796CFA8A-C0A6-40F6-A485-69EACA0082BA}" destId="{C9D5795F-C7BD-4FE7-8A4A-2F41F713C3F2}" srcOrd="0" destOrd="0" presId="urn:microsoft.com/office/officeart/2008/layout/LinedList"/>
    <dgm:cxn modelId="{24B3636A-79A1-4D7F-B0CD-F8F21A4F837E}" type="presParOf" srcId="{796CFA8A-C0A6-40F6-A485-69EACA0082BA}" destId="{25FBC324-16EE-4F04-B5A5-22B789A28115}" srcOrd="1" destOrd="0" presId="urn:microsoft.com/office/officeart/2008/layout/LinedList"/>
    <dgm:cxn modelId="{B02D0518-D1CC-4A4B-9200-C7311F1C1C52}" type="presParOf" srcId="{DDA134DC-1268-4E93-813D-94DBA6EFDE8F}" destId="{9094F7AF-58AB-428B-B025-40EC7706BE7A}" srcOrd="4" destOrd="0" presId="urn:microsoft.com/office/officeart/2008/layout/LinedList"/>
    <dgm:cxn modelId="{2584AC15-13AB-4B84-8E5C-BC3F2310C65E}" type="presParOf" srcId="{DDA134DC-1268-4E93-813D-94DBA6EFDE8F}" destId="{92B4AB32-C736-4B70-A3F1-F9DEBE3D560B}" srcOrd="5" destOrd="0" presId="urn:microsoft.com/office/officeart/2008/layout/LinedList"/>
    <dgm:cxn modelId="{E87EFB92-04F0-49C6-82EF-81D761BEC2F9}" type="presParOf" srcId="{92B4AB32-C736-4B70-A3F1-F9DEBE3D560B}" destId="{815BEAAD-F55D-4F81-8548-DB28E76D5518}" srcOrd="0" destOrd="0" presId="urn:microsoft.com/office/officeart/2008/layout/LinedList"/>
    <dgm:cxn modelId="{6AEB237F-5D28-4EEE-8D22-2FDD995BEFEE}" type="presParOf" srcId="{92B4AB32-C736-4B70-A3F1-F9DEBE3D560B}" destId="{0D652782-31AE-486F-96CA-E8F5DCD686F2}" srcOrd="1" destOrd="0" presId="urn:microsoft.com/office/officeart/2008/layout/LinedList"/>
    <dgm:cxn modelId="{C934C38E-A1A4-43EF-8E6D-208B75109DD5}" type="presParOf" srcId="{DDA134DC-1268-4E93-813D-94DBA6EFDE8F}" destId="{5BB9818C-5239-4545-8182-1499F30704FF}" srcOrd="6" destOrd="0" presId="urn:microsoft.com/office/officeart/2008/layout/LinedList"/>
    <dgm:cxn modelId="{823D28FA-644B-4B80-BB92-4A365BB1668D}" type="presParOf" srcId="{DDA134DC-1268-4E93-813D-94DBA6EFDE8F}" destId="{40946A55-E8F7-4D7A-AA31-30FF4567025D}" srcOrd="7" destOrd="0" presId="urn:microsoft.com/office/officeart/2008/layout/LinedList"/>
    <dgm:cxn modelId="{8ED71B7C-DCE8-4DAD-9B43-01A78407165D}" type="presParOf" srcId="{40946A55-E8F7-4D7A-AA31-30FF4567025D}" destId="{C05E6803-B618-44D7-AEC1-312D40390F3B}" srcOrd="0" destOrd="0" presId="urn:microsoft.com/office/officeart/2008/layout/LinedList"/>
    <dgm:cxn modelId="{42849E20-EA78-4A65-B62A-26499CDC9075}" type="presParOf" srcId="{40946A55-E8F7-4D7A-AA31-30FF4567025D}" destId="{C75DAD21-9708-4E6E-9D3E-538095C0F0DE}" srcOrd="1" destOrd="0" presId="urn:microsoft.com/office/officeart/2008/layout/LinedList"/>
    <dgm:cxn modelId="{C57D9C06-CA9C-41D6-9DAB-CE08EF2A9752}" type="presParOf" srcId="{DDA134DC-1268-4E93-813D-94DBA6EFDE8F}" destId="{9E3BF92A-8800-4CAE-BFB5-BA7E1E7CF1E4}" srcOrd="8" destOrd="0" presId="urn:microsoft.com/office/officeart/2008/layout/LinedList"/>
    <dgm:cxn modelId="{CFEBB986-7AAA-49A7-8BD4-F000042FAA82}" type="presParOf" srcId="{DDA134DC-1268-4E93-813D-94DBA6EFDE8F}" destId="{8FA17740-036B-42A5-B98C-956527CAB481}" srcOrd="9" destOrd="0" presId="urn:microsoft.com/office/officeart/2008/layout/LinedList"/>
    <dgm:cxn modelId="{F808549B-3F8B-4A5C-8248-B8E9F2714EC2}" type="presParOf" srcId="{8FA17740-036B-42A5-B98C-956527CAB481}" destId="{AC97D0CD-369B-4FDC-BEA3-49FFF8BF759F}" srcOrd="0" destOrd="0" presId="urn:microsoft.com/office/officeart/2008/layout/LinedList"/>
    <dgm:cxn modelId="{F9C5EB03-6391-41AA-8DF5-FB9E07D2D3D5}" type="presParOf" srcId="{8FA17740-036B-42A5-B98C-956527CAB481}" destId="{B1CA3805-E57C-497B-8BA1-4699DA8130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28F2658-5C51-45A6-A902-0F8266DF4A1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013EF6-64F3-4B1F-B00B-A6EB356C319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🔹 Il materiale PVDF ha un costo trascurabile (&lt;0,01 €/pz).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3F11E7-6F03-4098-BE12-389BF91C5C39}" type="parTrans" cxnId="{30E031BA-7982-4C00-ACF6-DB86C4A018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A26C07-7712-4B71-8E9D-8FA5ADAD6BAC}" type="sibTrans" cxnId="{30E031BA-7982-4C00-ACF6-DB86C4A018C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5DC857-90C6-4704-8C51-534D7DD750E8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🔹 I costi principali derivano da stampa (setup macchina) e progettazione interna.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4447E9-3BF6-4519-9CCA-D4708DD84164}" type="parTrans" cxnId="{8AE2D821-F6F8-4075-B33F-2D1ED23E372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27CDEB-3FBC-41E6-9C76-FD41480F58D4}" type="sibTrans" cxnId="{8AE2D821-F6F8-4075-B33F-2D1ED23E372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7AEEA8-64CF-46B8-A82E-83EB2BDFEB2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🔹 Il trasporto incide in modo rilevante nei fornitori esteri (soprattutto USA).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6D2FDE-ADDB-4620-B2C8-8E8EF078755C}" type="parTrans" cxnId="{C76A9C13-4E6F-4E60-8B76-31118D98E0B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7F3DDC-9926-4640-B56E-97F954700A9C}" type="sibTrans" cxnId="{C76A9C13-4E6F-4E60-8B76-31118D98E0B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22CF66-EFB5-4A67-8C17-B2105A802FF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🔹 L’effetto scala è determinante: da oltre 40 €/pz (1 pezzo) a meno di 0,25 €/pz (1000 pezzi).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9C56E4-A235-4B1F-9474-EDD9114DC7D7}" type="parTrans" cxnId="{83A7C11D-1319-44C4-A402-44D2E4569C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EAEC72-92B6-401D-A44F-661F4215F3AE}" type="sibTrans" cxnId="{83A7C11D-1319-44C4-A402-44D2E4569CD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DC089D-D0BA-40E1-ACC8-F5863B1D86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🔹 I service italiani risultano i più competitivi (2,31 €/pz per 100 pezzi), seguiti da Arkema (2,61 €/pz) e Vision Miner (3,94 €/pz).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666940-0A1B-4C9F-A3E6-E4EE6BD472D6}" type="parTrans" cxnId="{8D1DBE3B-B6C1-4C10-A4D0-DE7EC4DE78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E9E36AF-FC42-49EB-A9D5-F58A5C361E88}" type="sibTrans" cxnId="{8D1DBE3B-B6C1-4C10-A4D0-DE7EC4DE78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F94035-594F-4642-B6B5-36F11363D457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In sintesi: la scelta più conveniente per lotti fino a 1 000 pezzi è affidarsi a fornitori italiani, bilanciando costi e tempi, mentre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Arkema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è strategico per qualità certificata e Vision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solo per esigenze R&amp;D avanzate.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81EF27-74BA-4A10-B2AC-A5F2A330D4B8}" type="parTrans" cxnId="{0171D03C-928E-4A11-B7E3-2A12D540101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1D8229-9693-47D1-9636-48FE3A1D6E66}" type="sibTrans" cxnId="{0171D03C-928E-4A11-B7E3-2A12D540101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5F2147-DBD3-4D46-B310-04B2ADFDD158}" type="pres">
      <dgm:prSet presAssocID="{F28F2658-5C51-45A6-A902-0F8266DF4A1C}" presName="vert0" presStyleCnt="0">
        <dgm:presLayoutVars>
          <dgm:dir/>
          <dgm:animOne val="branch"/>
          <dgm:animLvl val="lvl"/>
        </dgm:presLayoutVars>
      </dgm:prSet>
      <dgm:spPr/>
    </dgm:pt>
    <dgm:pt modelId="{A4CE8F45-7A24-4256-A54D-B1F58222BE28}" type="pres">
      <dgm:prSet presAssocID="{7E013EF6-64F3-4B1F-B00B-A6EB356C3192}" presName="thickLine" presStyleLbl="alignNode1" presStyleIdx="0" presStyleCnt="6"/>
      <dgm:spPr/>
    </dgm:pt>
    <dgm:pt modelId="{23CE3669-0DCB-42A9-AD03-A8F80288B8B8}" type="pres">
      <dgm:prSet presAssocID="{7E013EF6-64F3-4B1F-B00B-A6EB356C3192}" presName="horz1" presStyleCnt="0"/>
      <dgm:spPr/>
    </dgm:pt>
    <dgm:pt modelId="{AC374CE8-6B35-47EC-AF32-4880A6C77F19}" type="pres">
      <dgm:prSet presAssocID="{7E013EF6-64F3-4B1F-B00B-A6EB356C3192}" presName="tx1" presStyleLbl="revTx" presStyleIdx="0" presStyleCnt="6"/>
      <dgm:spPr/>
    </dgm:pt>
    <dgm:pt modelId="{32809254-53BD-48FF-B6D1-6D760DB060A0}" type="pres">
      <dgm:prSet presAssocID="{7E013EF6-64F3-4B1F-B00B-A6EB356C3192}" presName="vert1" presStyleCnt="0"/>
      <dgm:spPr/>
    </dgm:pt>
    <dgm:pt modelId="{F05FFC6E-0497-4D69-BA0B-FE8E26CF81F6}" type="pres">
      <dgm:prSet presAssocID="{6A5DC857-90C6-4704-8C51-534D7DD750E8}" presName="thickLine" presStyleLbl="alignNode1" presStyleIdx="1" presStyleCnt="6"/>
      <dgm:spPr/>
    </dgm:pt>
    <dgm:pt modelId="{0D7AAC3F-F57A-46D3-9E2D-442CA0FC038F}" type="pres">
      <dgm:prSet presAssocID="{6A5DC857-90C6-4704-8C51-534D7DD750E8}" presName="horz1" presStyleCnt="0"/>
      <dgm:spPr/>
    </dgm:pt>
    <dgm:pt modelId="{725415B3-D71C-4089-B938-158967850F32}" type="pres">
      <dgm:prSet presAssocID="{6A5DC857-90C6-4704-8C51-534D7DD750E8}" presName="tx1" presStyleLbl="revTx" presStyleIdx="1" presStyleCnt="6"/>
      <dgm:spPr/>
    </dgm:pt>
    <dgm:pt modelId="{2529C966-0E75-430A-B43C-2A80387F0D72}" type="pres">
      <dgm:prSet presAssocID="{6A5DC857-90C6-4704-8C51-534D7DD750E8}" presName="vert1" presStyleCnt="0"/>
      <dgm:spPr/>
    </dgm:pt>
    <dgm:pt modelId="{3ED80DC0-47BD-4C46-BE54-CD090980C357}" type="pres">
      <dgm:prSet presAssocID="{847AEEA8-64CF-46B8-A82E-83EB2BDFEB2E}" presName="thickLine" presStyleLbl="alignNode1" presStyleIdx="2" presStyleCnt="6"/>
      <dgm:spPr/>
    </dgm:pt>
    <dgm:pt modelId="{BB3DECD6-137D-4FC6-9BD2-BFEFFD9CF7F7}" type="pres">
      <dgm:prSet presAssocID="{847AEEA8-64CF-46B8-A82E-83EB2BDFEB2E}" presName="horz1" presStyleCnt="0"/>
      <dgm:spPr/>
    </dgm:pt>
    <dgm:pt modelId="{2530A789-D6D1-4571-8F66-3BA45F555D56}" type="pres">
      <dgm:prSet presAssocID="{847AEEA8-64CF-46B8-A82E-83EB2BDFEB2E}" presName="tx1" presStyleLbl="revTx" presStyleIdx="2" presStyleCnt="6"/>
      <dgm:spPr/>
    </dgm:pt>
    <dgm:pt modelId="{8B338754-AEEA-4C27-991D-777144E8BA03}" type="pres">
      <dgm:prSet presAssocID="{847AEEA8-64CF-46B8-A82E-83EB2BDFEB2E}" presName="vert1" presStyleCnt="0"/>
      <dgm:spPr/>
    </dgm:pt>
    <dgm:pt modelId="{361C48DB-A9DE-445B-A26A-E58BAEF046F0}" type="pres">
      <dgm:prSet presAssocID="{8A22CF66-EFB5-4A67-8C17-B2105A802FFB}" presName="thickLine" presStyleLbl="alignNode1" presStyleIdx="3" presStyleCnt="6"/>
      <dgm:spPr/>
    </dgm:pt>
    <dgm:pt modelId="{D97AC647-FFCF-4FE1-9E81-F0742D34E4F5}" type="pres">
      <dgm:prSet presAssocID="{8A22CF66-EFB5-4A67-8C17-B2105A802FFB}" presName="horz1" presStyleCnt="0"/>
      <dgm:spPr/>
    </dgm:pt>
    <dgm:pt modelId="{11C2210F-ACB0-476A-A46E-352AFEB5EEBB}" type="pres">
      <dgm:prSet presAssocID="{8A22CF66-EFB5-4A67-8C17-B2105A802FFB}" presName="tx1" presStyleLbl="revTx" presStyleIdx="3" presStyleCnt="6"/>
      <dgm:spPr/>
    </dgm:pt>
    <dgm:pt modelId="{4F40A0D2-7A34-4A1E-8F43-1B82A2887CBC}" type="pres">
      <dgm:prSet presAssocID="{8A22CF66-EFB5-4A67-8C17-B2105A802FFB}" presName="vert1" presStyleCnt="0"/>
      <dgm:spPr/>
    </dgm:pt>
    <dgm:pt modelId="{15AA6269-FA64-4E53-B19A-2388F81544F1}" type="pres">
      <dgm:prSet presAssocID="{F4DC089D-D0BA-40E1-ACC8-F5863B1D8657}" presName="thickLine" presStyleLbl="alignNode1" presStyleIdx="4" presStyleCnt="6"/>
      <dgm:spPr/>
    </dgm:pt>
    <dgm:pt modelId="{6DC0B605-BF91-4697-93CC-7BA864FB81FD}" type="pres">
      <dgm:prSet presAssocID="{F4DC089D-D0BA-40E1-ACC8-F5863B1D8657}" presName="horz1" presStyleCnt="0"/>
      <dgm:spPr/>
    </dgm:pt>
    <dgm:pt modelId="{D2E03FFB-67FC-4C41-8E0A-F1E9A74C1D56}" type="pres">
      <dgm:prSet presAssocID="{F4DC089D-D0BA-40E1-ACC8-F5863B1D8657}" presName="tx1" presStyleLbl="revTx" presStyleIdx="4" presStyleCnt="6"/>
      <dgm:spPr/>
    </dgm:pt>
    <dgm:pt modelId="{94B18D1A-4979-4E1A-B785-B88F4F171641}" type="pres">
      <dgm:prSet presAssocID="{F4DC089D-D0BA-40E1-ACC8-F5863B1D8657}" presName="vert1" presStyleCnt="0"/>
      <dgm:spPr/>
    </dgm:pt>
    <dgm:pt modelId="{01BFAF27-7FAA-4C75-9BB9-C0ED1FABF061}" type="pres">
      <dgm:prSet presAssocID="{0FF94035-594F-4642-B6B5-36F11363D457}" presName="thickLine" presStyleLbl="alignNode1" presStyleIdx="5" presStyleCnt="6"/>
      <dgm:spPr/>
    </dgm:pt>
    <dgm:pt modelId="{166103BE-A785-4453-A667-365B738358F9}" type="pres">
      <dgm:prSet presAssocID="{0FF94035-594F-4642-B6B5-36F11363D457}" presName="horz1" presStyleCnt="0"/>
      <dgm:spPr/>
    </dgm:pt>
    <dgm:pt modelId="{9B9EC668-26CD-404A-83BB-9AE5BC5C5DD9}" type="pres">
      <dgm:prSet presAssocID="{0FF94035-594F-4642-B6B5-36F11363D457}" presName="tx1" presStyleLbl="revTx" presStyleIdx="5" presStyleCnt="6"/>
      <dgm:spPr/>
    </dgm:pt>
    <dgm:pt modelId="{41EDB726-8FD1-4418-A0F1-DE776967EAAC}" type="pres">
      <dgm:prSet presAssocID="{0FF94035-594F-4642-B6B5-36F11363D457}" presName="vert1" presStyleCnt="0"/>
      <dgm:spPr/>
    </dgm:pt>
  </dgm:ptLst>
  <dgm:cxnLst>
    <dgm:cxn modelId="{6FF0670A-7B44-434F-BD39-52B7B1DEBC21}" type="presOf" srcId="{0FF94035-594F-4642-B6B5-36F11363D457}" destId="{9B9EC668-26CD-404A-83BB-9AE5BC5C5DD9}" srcOrd="0" destOrd="0" presId="urn:microsoft.com/office/officeart/2008/layout/LinedList"/>
    <dgm:cxn modelId="{C76A9C13-4E6F-4E60-8B76-31118D98E0B5}" srcId="{F28F2658-5C51-45A6-A902-0F8266DF4A1C}" destId="{847AEEA8-64CF-46B8-A82E-83EB2BDFEB2E}" srcOrd="2" destOrd="0" parTransId="{916D2FDE-ADDB-4620-B2C8-8E8EF078755C}" sibTransId="{BB7F3DDC-9926-4640-B56E-97F954700A9C}"/>
    <dgm:cxn modelId="{34A80216-AC60-41BD-91A1-8569162872FA}" type="presOf" srcId="{6A5DC857-90C6-4704-8C51-534D7DD750E8}" destId="{725415B3-D71C-4089-B938-158967850F32}" srcOrd="0" destOrd="0" presId="urn:microsoft.com/office/officeart/2008/layout/LinedList"/>
    <dgm:cxn modelId="{9E646D1A-6248-4A94-B88D-656311BE9E1D}" type="presOf" srcId="{F28F2658-5C51-45A6-A902-0F8266DF4A1C}" destId="{E05F2147-DBD3-4D46-B310-04B2ADFDD158}" srcOrd="0" destOrd="0" presId="urn:microsoft.com/office/officeart/2008/layout/LinedList"/>
    <dgm:cxn modelId="{83A7C11D-1319-44C4-A402-44D2E4569CD7}" srcId="{F28F2658-5C51-45A6-A902-0F8266DF4A1C}" destId="{8A22CF66-EFB5-4A67-8C17-B2105A802FFB}" srcOrd="3" destOrd="0" parTransId="{529C56E4-A235-4B1F-9474-EDD9114DC7D7}" sibTransId="{E9EAEC72-92B6-401D-A44F-661F4215F3AE}"/>
    <dgm:cxn modelId="{8AE2D821-F6F8-4075-B33F-2D1ED23E3725}" srcId="{F28F2658-5C51-45A6-A902-0F8266DF4A1C}" destId="{6A5DC857-90C6-4704-8C51-534D7DD750E8}" srcOrd="1" destOrd="0" parTransId="{AA4447E9-3BF6-4519-9CCA-D4708DD84164}" sibTransId="{1B27CDEB-3FBC-41E6-9C76-FD41480F58D4}"/>
    <dgm:cxn modelId="{2446E92B-1EB8-441B-A4D4-CA7AFEDDCBA7}" type="presOf" srcId="{8A22CF66-EFB5-4A67-8C17-B2105A802FFB}" destId="{11C2210F-ACB0-476A-A46E-352AFEB5EEBB}" srcOrd="0" destOrd="0" presId="urn:microsoft.com/office/officeart/2008/layout/LinedList"/>
    <dgm:cxn modelId="{8D1DBE3B-B6C1-4C10-A4D0-DE7EC4DE78E7}" srcId="{F28F2658-5C51-45A6-A902-0F8266DF4A1C}" destId="{F4DC089D-D0BA-40E1-ACC8-F5863B1D8657}" srcOrd="4" destOrd="0" parTransId="{5A666940-0A1B-4C9F-A3E6-E4EE6BD472D6}" sibTransId="{FE9E36AF-FC42-49EB-A9D5-F58A5C361E88}"/>
    <dgm:cxn modelId="{0171D03C-928E-4A11-B7E3-2A12D5401012}" srcId="{F28F2658-5C51-45A6-A902-0F8266DF4A1C}" destId="{0FF94035-594F-4642-B6B5-36F11363D457}" srcOrd="5" destOrd="0" parTransId="{3C81EF27-74BA-4A10-B2AC-A5F2A330D4B8}" sibTransId="{9B1D8229-9693-47D1-9636-48FE3A1D6E66}"/>
    <dgm:cxn modelId="{36F2935E-AD81-46C0-A02A-E83224196BBA}" type="presOf" srcId="{F4DC089D-D0BA-40E1-ACC8-F5863B1D8657}" destId="{D2E03FFB-67FC-4C41-8E0A-F1E9A74C1D56}" srcOrd="0" destOrd="0" presId="urn:microsoft.com/office/officeart/2008/layout/LinedList"/>
    <dgm:cxn modelId="{7FEB885F-FBD4-45E5-87EB-BF0851304FA2}" type="presOf" srcId="{7E013EF6-64F3-4B1F-B00B-A6EB356C3192}" destId="{AC374CE8-6B35-47EC-AF32-4880A6C77F19}" srcOrd="0" destOrd="0" presId="urn:microsoft.com/office/officeart/2008/layout/LinedList"/>
    <dgm:cxn modelId="{4E2A6F66-78E7-4BC3-A09F-2BEDE8565204}" type="presOf" srcId="{847AEEA8-64CF-46B8-A82E-83EB2BDFEB2E}" destId="{2530A789-D6D1-4571-8F66-3BA45F555D56}" srcOrd="0" destOrd="0" presId="urn:microsoft.com/office/officeart/2008/layout/LinedList"/>
    <dgm:cxn modelId="{30E031BA-7982-4C00-ACF6-DB86C4A018CB}" srcId="{F28F2658-5C51-45A6-A902-0F8266DF4A1C}" destId="{7E013EF6-64F3-4B1F-B00B-A6EB356C3192}" srcOrd="0" destOrd="0" parTransId="{143F11E7-6F03-4098-BE12-389BF91C5C39}" sibTransId="{D6A26C07-7712-4B71-8E9D-8FA5ADAD6BAC}"/>
    <dgm:cxn modelId="{4CD04110-690F-4982-A807-A1EBE39A0B07}" type="presParOf" srcId="{E05F2147-DBD3-4D46-B310-04B2ADFDD158}" destId="{A4CE8F45-7A24-4256-A54D-B1F58222BE28}" srcOrd="0" destOrd="0" presId="urn:microsoft.com/office/officeart/2008/layout/LinedList"/>
    <dgm:cxn modelId="{A315DFE9-A904-4332-BBD6-C1B420341EE1}" type="presParOf" srcId="{E05F2147-DBD3-4D46-B310-04B2ADFDD158}" destId="{23CE3669-0DCB-42A9-AD03-A8F80288B8B8}" srcOrd="1" destOrd="0" presId="urn:microsoft.com/office/officeart/2008/layout/LinedList"/>
    <dgm:cxn modelId="{2DAB795C-C1AD-48C2-A0F3-2201E3D15E96}" type="presParOf" srcId="{23CE3669-0DCB-42A9-AD03-A8F80288B8B8}" destId="{AC374CE8-6B35-47EC-AF32-4880A6C77F19}" srcOrd="0" destOrd="0" presId="urn:microsoft.com/office/officeart/2008/layout/LinedList"/>
    <dgm:cxn modelId="{C355682A-FF86-433F-8617-573A9BEBBA81}" type="presParOf" srcId="{23CE3669-0DCB-42A9-AD03-A8F80288B8B8}" destId="{32809254-53BD-48FF-B6D1-6D760DB060A0}" srcOrd="1" destOrd="0" presId="urn:microsoft.com/office/officeart/2008/layout/LinedList"/>
    <dgm:cxn modelId="{CA5781C2-C425-4FBA-87B8-80ABD3ED1AA2}" type="presParOf" srcId="{E05F2147-DBD3-4D46-B310-04B2ADFDD158}" destId="{F05FFC6E-0497-4D69-BA0B-FE8E26CF81F6}" srcOrd="2" destOrd="0" presId="urn:microsoft.com/office/officeart/2008/layout/LinedList"/>
    <dgm:cxn modelId="{B69BF4E9-67AF-4321-9674-7934C5B81436}" type="presParOf" srcId="{E05F2147-DBD3-4D46-B310-04B2ADFDD158}" destId="{0D7AAC3F-F57A-46D3-9E2D-442CA0FC038F}" srcOrd="3" destOrd="0" presId="urn:microsoft.com/office/officeart/2008/layout/LinedList"/>
    <dgm:cxn modelId="{7C777050-4F4E-478F-9BB7-CB7B657D493D}" type="presParOf" srcId="{0D7AAC3F-F57A-46D3-9E2D-442CA0FC038F}" destId="{725415B3-D71C-4089-B938-158967850F32}" srcOrd="0" destOrd="0" presId="urn:microsoft.com/office/officeart/2008/layout/LinedList"/>
    <dgm:cxn modelId="{09A83404-AB55-43AF-A81B-6D2BCA5117B0}" type="presParOf" srcId="{0D7AAC3F-F57A-46D3-9E2D-442CA0FC038F}" destId="{2529C966-0E75-430A-B43C-2A80387F0D72}" srcOrd="1" destOrd="0" presId="urn:microsoft.com/office/officeart/2008/layout/LinedList"/>
    <dgm:cxn modelId="{BC397374-6048-4A07-AF4E-8DB967801482}" type="presParOf" srcId="{E05F2147-DBD3-4D46-B310-04B2ADFDD158}" destId="{3ED80DC0-47BD-4C46-BE54-CD090980C357}" srcOrd="4" destOrd="0" presId="urn:microsoft.com/office/officeart/2008/layout/LinedList"/>
    <dgm:cxn modelId="{31E8F0DE-42D0-4260-B233-891709D9F0A1}" type="presParOf" srcId="{E05F2147-DBD3-4D46-B310-04B2ADFDD158}" destId="{BB3DECD6-137D-4FC6-9BD2-BFEFFD9CF7F7}" srcOrd="5" destOrd="0" presId="urn:microsoft.com/office/officeart/2008/layout/LinedList"/>
    <dgm:cxn modelId="{22D2B5FB-76DD-4B53-BF6A-E67A1B5DF323}" type="presParOf" srcId="{BB3DECD6-137D-4FC6-9BD2-BFEFFD9CF7F7}" destId="{2530A789-D6D1-4571-8F66-3BA45F555D56}" srcOrd="0" destOrd="0" presId="urn:microsoft.com/office/officeart/2008/layout/LinedList"/>
    <dgm:cxn modelId="{4C97294D-85C6-4909-9655-21B8B763BBCB}" type="presParOf" srcId="{BB3DECD6-137D-4FC6-9BD2-BFEFFD9CF7F7}" destId="{8B338754-AEEA-4C27-991D-777144E8BA03}" srcOrd="1" destOrd="0" presId="urn:microsoft.com/office/officeart/2008/layout/LinedList"/>
    <dgm:cxn modelId="{71B2E3F2-FB00-46D5-A4E6-AAA78B91DA62}" type="presParOf" srcId="{E05F2147-DBD3-4D46-B310-04B2ADFDD158}" destId="{361C48DB-A9DE-445B-A26A-E58BAEF046F0}" srcOrd="6" destOrd="0" presId="urn:microsoft.com/office/officeart/2008/layout/LinedList"/>
    <dgm:cxn modelId="{A138BE68-7E10-47A5-AE16-54776C926E14}" type="presParOf" srcId="{E05F2147-DBD3-4D46-B310-04B2ADFDD158}" destId="{D97AC647-FFCF-4FE1-9E81-F0742D34E4F5}" srcOrd="7" destOrd="0" presId="urn:microsoft.com/office/officeart/2008/layout/LinedList"/>
    <dgm:cxn modelId="{128969E6-8442-45BE-8B25-DE33FF17A0EF}" type="presParOf" srcId="{D97AC647-FFCF-4FE1-9E81-F0742D34E4F5}" destId="{11C2210F-ACB0-476A-A46E-352AFEB5EEBB}" srcOrd="0" destOrd="0" presId="urn:microsoft.com/office/officeart/2008/layout/LinedList"/>
    <dgm:cxn modelId="{52584625-7E01-427B-A591-2344B0DF4193}" type="presParOf" srcId="{D97AC647-FFCF-4FE1-9E81-F0742D34E4F5}" destId="{4F40A0D2-7A34-4A1E-8F43-1B82A2887CBC}" srcOrd="1" destOrd="0" presId="urn:microsoft.com/office/officeart/2008/layout/LinedList"/>
    <dgm:cxn modelId="{CFEE5AB0-FA37-46DE-B9FF-203662E7ADB2}" type="presParOf" srcId="{E05F2147-DBD3-4D46-B310-04B2ADFDD158}" destId="{15AA6269-FA64-4E53-B19A-2388F81544F1}" srcOrd="8" destOrd="0" presId="urn:microsoft.com/office/officeart/2008/layout/LinedList"/>
    <dgm:cxn modelId="{755B53BE-0577-4A59-B040-46323B32B142}" type="presParOf" srcId="{E05F2147-DBD3-4D46-B310-04B2ADFDD158}" destId="{6DC0B605-BF91-4697-93CC-7BA864FB81FD}" srcOrd="9" destOrd="0" presId="urn:microsoft.com/office/officeart/2008/layout/LinedList"/>
    <dgm:cxn modelId="{15DCC662-65F5-4B47-8E34-36E232905E48}" type="presParOf" srcId="{6DC0B605-BF91-4697-93CC-7BA864FB81FD}" destId="{D2E03FFB-67FC-4C41-8E0A-F1E9A74C1D56}" srcOrd="0" destOrd="0" presId="urn:microsoft.com/office/officeart/2008/layout/LinedList"/>
    <dgm:cxn modelId="{5AE2243A-B710-4955-AE25-9989859F7E85}" type="presParOf" srcId="{6DC0B605-BF91-4697-93CC-7BA864FB81FD}" destId="{94B18D1A-4979-4E1A-B785-B88F4F171641}" srcOrd="1" destOrd="0" presId="urn:microsoft.com/office/officeart/2008/layout/LinedList"/>
    <dgm:cxn modelId="{5BDBCFB4-1258-40B4-89AA-434B34343281}" type="presParOf" srcId="{E05F2147-DBD3-4D46-B310-04B2ADFDD158}" destId="{01BFAF27-7FAA-4C75-9BB9-C0ED1FABF061}" srcOrd="10" destOrd="0" presId="urn:microsoft.com/office/officeart/2008/layout/LinedList"/>
    <dgm:cxn modelId="{3A51DC89-58B5-49ED-8143-5B0F392A0BED}" type="presParOf" srcId="{E05F2147-DBD3-4D46-B310-04B2ADFDD158}" destId="{166103BE-A785-4453-A667-365B738358F9}" srcOrd="11" destOrd="0" presId="urn:microsoft.com/office/officeart/2008/layout/LinedList"/>
    <dgm:cxn modelId="{03714398-BF0F-426B-8B03-D4FE0173BE09}" type="presParOf" srcId="{166103BE-A785-4453-A667-365B738358F9}" destId="{9B9EC668-26CD-404A-83BB-9AE5BC5C5DD9}" srcOrd="0" destOrd="0" presId="urn:microsoft.com/office/officeart/2008/layout/LinedList"/>
    <dgm:cxn modelId="{7C49EA38-55AC-4A5D-B370-E0D6CCBFD03B}" type="presParOf" srcId="{166103BE-A785-4453-A667-365B738358F9}" destId="{41EDB726-8FD1-4418-A0F1-DE776967EA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06A70-44FF-4E93-A7FC-779F38107155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1A63BFD-19AC-4203-9303-78F7A6DF14C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Cos’è ?  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Misura le forze tridimensionali (Fx,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Fy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Fz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) generate dal contatto piede-superficie o oggetto-superficie, fornendo anche il centro di pressione (COP) e parametri dinamici ad alta precisione. 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A4C157-3094-4A81-B61C-55D63D6F0746}" type="parTrans" cxnId="{15077C0B-3641-4740-99D0-AF8F1B877013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A452B1-499A-4D69-84EE-6A3957A3B6D5}" type="sibTrans" cxnId="{15077C0B-3641-4740-99D0-AF8F1B877013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EE1EFE-A410-4D69-8D25-FBEF901D5EE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Chi lo dovrebbe usare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? Ricercatori in biomeccanica, cliniche di riabilitazione, preparatori sportivi, e che necessitano di feedback meccanico accurato.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B8E685-83CE-4864-9184-3095677D72D0}" type="parTrans" cxnId="{5287BF46-61EC-43CD-A257-EEB5DAB411A0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C78366-C8F1-4D82-B178-5E528E3C7C85}" type="sibTrans" cxnId="{5287BF46-61EC-43CD-A257-EEB5DAB411A0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659058-E853-4379-ABCA-6FF96EC6A4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Materiale: 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viene utilizzato quarzo naturale o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® (cristallo brevettato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Kistler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), scelti per stabilità, linearità e sensibilità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8E097-095B-4535-ADF7-95A8EC5FFE2E}" type="parTrans" cxnId="{D1EA81A5-2DB4-488A-818E-F96702418CF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B98BC9-863A-4AB9-8EEF-D5556FA0D9B8}" type="sibTrans" cxnId="{D1EA81A5-2DB4-488A-818E-F96702418CF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CF5AAB-FCCA-48BF-B888-C5F32488620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Caratteristiche principali : 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è composto da una superficie di contatto in alluminio antiscivolo sostenuta da 3–4 sensori piezoelettrici in quarzo o </a:t>
          </a:r>
          <a:r>
            <a:rPr lang="it-IT" sz="18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b="0" dirty="0">
              <a:latin typeface="Times New Roman" panose="02020603050405020304" pitchFamily="18" charset="0"/>
              <a:cs typeface="Times New Roman" panose="02020603050405020304" pitchFamily="18" charset="0"/>
            </a:rPr>
            <a:t>®, collegati a un’elettronica digitale integrata</a:t>
          </a:r>
          <a:endParaRPr lang="en-US" sz="1800" b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AD1617-A90E-4E80-805C-C28ECE73DF8D}" type="parTrans" cxnId="{578FBD33-9FE9-4A2E-AE86-D22B983C1079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BAC1D3-C2BD-4E31-BF1C-475E105E8A74}" type="sibTrans" cxnId="{578FBD33-9FE9-4A2E-AE86-D22B983C1079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B944D9-22D9-40B6-A120-C9D6F900A6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Punti di forza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Portabilità e facilità di installazione , alta sensibilità e stabilità termica grazie al quarzo/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® , campionamento ad alta frequenza per analisi dinamiche (salti, sprint, andatura)</a:t>
          </a:r>
        </a:p>
        <a:p>
          <a:pPr>
            <a:lnSpc>
              <a:spcPct val="100000"/>
            </a:lnSpc>
          </a:pP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5DC492-D71B-4E50-88E0-1E6988CD281F}" type="parTrans" cxnId="{37A393BF-57DD-4F9D-A5C4-6ED6740987BC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8BE336-881E-49FD-A3A2-454C902EF969}" type="sibTrans" cxnId="{37A393BF-57DD-4F9D-A5C4-6ED6740987BC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A134DC-1268-4E93-813D-94DBA6EFDE8F}" type="pres">
      <dgm:prSet presAssocID="{9CC06A70-44FF-4E93-A7FC-779F38107155}" presName="vert0" presStyleCnt="0">
        <dgm:presLayoutVars>
          <dgm:dir/>
          <dgm:animOne val="branch"/>
          <dgm:animLvl val="lvl"/>
        </dgm:presLayoutVars>
      </dgm:prSet>
      <dgm:spPr/>
    </dgm:pt>
    <dgm:pt modelId="{F27D903C-59CD-496D-9469-FFCF25AEC379}" type="pres">
      <dgm:prSet presAssocID="{21A63BFD-19AC-4203-9303-78F7A6DF14C8}" presName="thickLine" presStyleLbl="alignNode1" presStyleIdx="0" presStyleCnt="5"/>
      <dgm:spPr/>
    </dgm:pt>
    <dgm:pt modelId="{333431A7-4220-4E84-9182-89E00B6DC786}" type="pres">
      <dgm:prSet presAssocID="{21A63BFD-19AC-4203-9303-78F7A6DF14C8}" presName="horz1" presStyleCnt="0"/>
      <dgm:spPr/>
    </dgm:pt>
    <dgm:pt modelId="{1B7953C4-D427-4A1A-B462-FEACEF06A08A}" type="pres">
      <dgm:prSet presAssocID="{21A63BFD-19AC-4203-9303-78F7A6DF14C8}" presName="tx1" presStyleLbl="revTx" presStyleIdx="0" presStyleCnt="5"/>
      <dgm:spPr/>
    </dgm:pt>
    <dgm:pt modelId="{FD5ED30B-39A5-4CBF-AA63-46FD1910FD1F}" type="pres">
      <dgm:prSet presAssocID="{21A63BFD-19AC-4203-9303-78F7A6DF14C8}" presName="vert1" presStyleCnt="0"/>
      <dgm:spPr/>
    </dgm:pt>
    <dgm:pt modelId="{7B7024C9-FC53-4BF2-88DC-E6504227D5F7}" type="pres">
      <dgm:prSet presAssocID="{5CEE1EFE-A410-4D69-8D25-FBEF901D5EEB}" presName="thickLine" presStyleLbl="alignNode1" presStyleIdx="1" presStyleCnt="5"/>
      <dgm:spPr/>
    </dgm:pt>
    <dgm:pt modelId="{796CFA8A-C0A6-40F6-A485-69EACA0082BA}" type="pres">
      <dgm:prSet presAssocID="{5CEE1EFE-A410-4D69-8D25-FBEF901D5EEB}" presName="horz1" presStyleCnt="0"/>
      <dgm:spPr/>
    </dgm:pt>
    <dgm:pt modelId="{C9D5795F-C7BD-4FE7-8A4A-2F41F713C3F2}" type="pres">
      <dgm:prSet presAssocID="{5CEE1EFE-A410-4D69-8D25-FBEF901D5EEB}" presName="tx1" presStyleLbl="revTx" presStyleIdx="1" presStyleCnt="5"/>
      <dgm:spPr/>
    </dgm:pt>
    <dgm:pt modelId="{25FBC324-16EE-4F04-B5A5-22B789A28115}" type="pres">
      <dgm:prSet presAssocID="{5CEE1EFE-A410-4D69-8D25-FBEF901D5EEB}" presName="vert1" presStyleCnt="0"/>
      <dgm:spPr/>
    </dgm:pt>
    <dgm:pt modelId="{9094F7AF-58AB-428B-B025-40EC7706BE7A}" type="pres">
      <dgm:prSet presAssocID="{C9659058-E853-4379-ABCA-6FF96EC6A4EF}" presName="thickLine" presStyleLbl="alignNode1" presStyleIdx="2" presStyleCnt="5"/>
      <dgm:spPr/>
    </dgm:pt>
    <dgm:pt modelId="{92B4AB32-C736-4B70-A3F1-F9DEBE3D560B}" type="pres">
      <dgm:prSet presAssocID="{C9659058-E853-4379-ABCA-6FF96EC6A4EF}" presName="horz1" presStyleCnt="0"/>
      <dgm:spPr/>
    </dgm:pt>
    <dgm:pt modelId="{815BEAAD-F55D-4F81-8548-DB28E76D5518}" type="pres">
      <dgm:prSet presAssocID="{C9659058-E853-4379-ABCA-6FF96EC6A4EF}" presName="tx1" presStyleLbl="revTx" presStyleIdx="2" presStyleCnt="5"/>
      <dgm:spPr/>
    </dgm:pt>
    <dgm:pt modelId="{0D652782-31AE-486F-96CA-E8F5DCD686F2}" type="pres">
      <dgm:prSet presAssocID="{C9659058-E853-4379-ABCA-6FF96EC6A4EF}" presName="vert1" presStyleCnt="0"/>
      <dgm:spPr/>
    </dgm:pt>
    <dgm:pt modelId="{5BB9818C-5239-4545-8182-1499F30704FF}" type="pres">
      <dgm:prSet presAssocID="{7ECF5AAB-FCCA-48BF-B888-C5F324886208}" presName="thickLine" presStyleLbl="alignNode1" presStyleIdx="3" presStyleCnt="5"/>
      <dgm:spPr/>
    </dgm:pt>
    <dgm:pt modelId="{40946A55-E8F7-4D7A-AA31-30FF4567025D}" type="pres">
      <dgm:prSet presAssocID="{7ECF5AAB-FCCA-48BF-B888-C5F324886208}" presName="horz1" presStyleCnt="0"/>
      <dgm:spPr/>
    </dgm:pt>
    <dgm:pt modelId="{C05E6803-B618-44D7-AEC1-312D40390F3B}" type="pres">
      <dgm:prSet presAssocID="{7ECF5AAB-FCCA-48BF-B888-C5F324886208}" presName="tx1" presStyleLbl="revTx" presStyleIdx="3" presStyleCnt="5"/>
      <dgm:spPr/>
    </dgm:pt>
    <dgm:pt modelId="{C75DAD21-9708-4E6E-9D3E-538095C0F0DE}" type="pres">
      <dgm:prSet presAssocID="{7ECF5AAB-FCCA-48BF-B888-C5F324886208}" presName="vert1" presStyleCnt="0"/>
      <dgm:spPr/>
    </dgm:pt>
    <dgm:pt modelId="{9E3BF92A-8800-4CAE-BFB5-BA7E1E7CF1E4}" type="pres">
      <dgm:prSet presAssocID="{86B944D9-22D9-40B6-A120-C9D6F900A668}" presName="thickLine" presStyleLbl="alignNode1" presStyleIdx="4" presStyleCnt="5"/>
      <dgm:spPr/>
    </dgm:pt>
    <dgm:pt modelId="{8FA17740-036B-42A5-B98C-956527CAB481}" type="pres">
      <dgm:prSet presAssocID="{86B944D9-22D9-40B6-A120-C9D6F900A668}" presName="horz1" presStyleCnt="0"/>
      <dgm:spPr/>
    </dgm:pt>
    <dgm:pt modelId="{AC97D0CD-369B-4FDC-BEA3-49FFF8BF759F}" type="pres">
      <dgm:prSet presAssocID="{86B944D9-22D9-40B6-A120-C9D6F900A668}" presName="tx1" presStyleLbl="revTx" presStyleIdx="4" presStyleCnt="5"/>
      <dgm:spPr/>
    </dgm:pt>
    <dgm:pt modelId="{B1CA3805-E57C-497B-8BA1-4699DA8130C4}" type="pres">
      <dgm:prSet presAssocID="{86B944D9-22D9-40B6-A120-C9D6F900A668}" presName="vert1" presStyleCnt="0"/>
      <dgm:spPr/>
    </dgm:pt>
  </dgm:ptLst>
  <dgm:cxnLst>
    <dgm:cxn modelId="{15077C0B-3641-4740-99D0-AF8F1B877013}" srcId="{9CC06A70-44FF-4E93-A7FC-779F38107155}" destId="{21A63BFD-19AC-4203-9303-78F7A6DF14C8}" srcOrd="0" destOrd="0" parTransId="{BFA4C157-3094-4A81-B61C-55D63D6F0746}" sibTransId="{10A452B1-499A-4D69-84EE-6A3957A3B6D5}"/>
    <dgm:cxn modelId="{4B693911-B272-4EC1-9E38-845134A33E76}" type="presOf" srcId="{86B944D9-22D9-40B6-A120-C9D6F900A668}" destId="{AC97D0CD-369B-4FDC-BEA3-49FFF8BF759F}" srcOrd="0" destOrd="0" presId="urn:microsoft.com/office/officeart/2008/layout/LinedList"/>
    <dgm:cxn modelId="{5FD8C71C-5CEF-493C-8610-D04D120644E0}" type="presOf" srcId="{9CC06A70-44FF-4E93-A7FC-779F38107155}" destId="{DDA134DC-1268-4E93-813D-94DBA6EFDE8F}" srcOrd="0" destOrd="0" presId="urn:microsoft.com/office/officeart/2008/layout/LinedList"/>
    <dgm:cxn modelId="{7A7F8C25-2FB0-43D7-9622-A4D3D853FC37}" type="presOf" srcId="{21A63BFD-19AC-4203-9303-78F7A6DF14C8}" destId="{1B7953C4-D427-4A1A-B462-FEACEF06A08A}" srcOrd="0" destOrd="0" presId="urn:microsoft.com/office/officeart/2008/layout/LinedList"/>
    <dgm:cxn modelId="{578FBD33-9FE9-4A2E-AE86-D22B983C1079}" srcId="{9CC06A70-44FF-4E93-A7FC-779F38107155}" destId="{7ECF5AAB-FCCA-48BF-B888-C5F324886208}" srcOrd="3" destOrd="0" parTransId="{DEAD1617-A90E-4E80-805C-C28ECE73DF8D}" sibTransId="{A8BAC1D3-C2BD-4E31-BF1C-475E105E8A74}"/>
    <dgm:cxn modelId="{A7D0C23B-2D0B-4E0A-95CE-A5AB3B1D28AA}" type="presOf" srcId="{7ECF5AAB-FCCA-48BF-B888-C5F324886208}" destId="{C05E6803-B618-44D7-AEC1-312D40390F3B}" srcOrd="0" destOrd="0" presId="urn:microsoft.com/office/officeart/2008/layout/LinedList"/>
    <dgm:cxn modelId="{5287BF46-61EC-43CD-A257-EEB5DAB411A0}" srcId="{9CC06A70-44FF-4E93-A7FC-779F38107155}" destId="{5CEE1EFE-A410-4D69-8D25-FBEF901D5EEB}" srcOrd="1" destOrd="0" parTransId="{94B8E685-83CE-4864-9184-3095677D72D0}" sibTransId="{A8C78366-C8F1-4D82-B178-5E528E3C7C85}"/>
    <dgm:cxn modelId="{9D8ECB9F-D216-4C35-ABDC-F7284E097882}" type="presOf" srcId="{5CEE1EFE-A410-4D69-8D25-FBEF901D5EEB}" destId="{C9D5795F-C7BD-4FE7-8A4A-2F41F713C3F2}" srcOrd="0" destOrd="0" presId="urn:microsoft.com/office/officeart/2008/layout/LinedList"/>
    <dgm:cxn modelId="{D1EA81A5-2DB4-488A-818E-F96702418CF7}" srcId="{9CC06A70-44FF-4E93-A7FC-779F38107155}" destId="{C9659058-E853-4379-ABCA-6FF96EC6A4EF}" srcOrd="2" destOrd="0" parTransId="{5798E097-095B-4535-ADF7-95A8EC5FFE2E}" sibTransId="{E9B98BC9-863A-4AB9-8EEF-D5556FA0D9B8}"/>
    <dgm:cxn modelId="{CDF553B9-13DB-4003-B03D-F4E15E5FD7D2}" type="presOf" srcId="{C9659058-E853-4379-ABCA-6FF96EC6A4EF}" destId="{815BEAAD-F55D-4F81-8548-DB28E76D5518}" srcOrd="0" destOrd="0" presId="urn:microsoft.com/office/officeart/2008/layout/LinedList"/>
    <dgm:cxn modelId="{37A393BF-57DD-4F9D-A5C4-6ED6740987BC}" srcId="{9CC06A70-44FF-4E93-A7FC-779F38107155}" destId="{86B944D9-22D9-40B6-A120-C9D6F900A668}" srcOrd="4" destOrd="0" parTransId="{BE5DC492-D71B-4E50-88E0-1E6988CD281F}" sibTransId="{E08BE336-881E-49FD-A3A2-454C902EF969}"/>
    <dgm:cxn modelId="{84937791-1333-4F45-A8C8-F1153EA2C4B2}" type="presParOf" srcId="{DDA134DC-1268-4E93-813D-94DBA6EFDE8F}" destId="{F27D903C-59CD-496D-9469-FFCF25AEC379}" srcOrd="0" destOrd="0" presId="urn:microsoft.com/office/officeart/2008/layout/LinedList"/>
    <dgm:cxn modelId="{B5C0BD38-57EA-401E-845D-06AD71F95D60}" type="presParOf" srcId="{DDA134DC-1268-4E93-813D-94DBA6EFDE8F}" destId="{333431A7-4220-4E84-9182-89E00B6DC786}" srcOrd="1" destOrd="0" presId="urn:microsoft.com/office/officeart/2008/layout/LinedList"/>
    <dgm:cxn modelId="{FCC464AF-F8BA-4BC4-B01E-1A6575B4357A}" type="presParOf" srcId="{333431A7-4220-4E84-9182-89E00B6DC786}" destId="{1B7953C4-D427-4A1A-B462-FEACEF06A08A}" srcOrd="0" destOrd="0" presId="urn:microsoft.com/office/officeart/2008/layout/LinedList"/>
    <dgm:cxn modelId="{708C35A0-C481-4CAF-A254-3437040326FB}" type="presParOf" srcId="{333431A7-4220-4E84-9182-89E00B6DC786}" destId="{FD5ED30B-39A5-4CBF-AA63-46FD1910FD1F}" srcOrd="1" destOrd="0" presId="urn:microsoft.com/office/officeart/2008/layout/LinedList"/>
    <dgm:cxn modelId="{6F544B0D-90AD-4D49-8975-4A214EB553B0}" type="presParOf" srcId="{DDA134DC-1268-4E93-813D-94DBA6EFDE8F}" destId="{7B7024C9-FC53-4BF2-88DC-E6504227D5F7}" srcOrd="2" destOrd="0" presId="urn:microsoft.com/office/officeart/2008/layout/LinedList"/>
    <dgm:cxn modelId="{7B354654-6B7A-4A02-8380-A3920B823E0F}" type="presParOf" srcId="{DDA134DC-1268-4E93-813D-94DBA6EFDE8F}" destId="{796CFA8A-C0A6-40F6-A485-69EACA0082BA}" srcOrd="3" destOrd="0" presId="urn:microsoft.com/office/officeart/2008/layout/LinedList"/>
    <dgm:cxn modelId="{1795EF63-A389-4ABC-B218-00A975FE768D}" type="presParOf" srcId="{796CFA8A-C0A6-40F6-A485-69EACA0082BA}" destId="{C9D5795F-C7BD-4FE7-8A4A-2F41F713C3F2}" srcOrd="0" destOrd="0" presId="urn:microsoft.com/office/officeart/2008/layout/LinedList"/>
    <dgm:cxn modelId="{24B3636A-79A1-4D7F-B0CD-F8F21A4F837E}" type="presParOf" srcId="{796CFA8A-C0A6-40F6-A485-69EACA0082BA}" destId="{25FBC324-16EE-4F04-B5A5-22B789A28115}" srcOrd="1" destOrd="0" presId="urn:microsoft.com/office/officeart/2008/layout/LinedList"/>
    <dgm:cxn modelId="{B02D0518-D1CC-4A4B-9200-C7311F1C1C52}" type="presParOf" srcId="{DDA134DC-1268-4E93-813D-94DBA6EFDE8F}" destId="{9094F7AF-58AB-428B-B025-40EC7706BE7A}" srcOrd="4" destOrd="0" presId="urn:microsoft.com/office/officeart/2008/layout/LinedList"/>
    <dgm:cxn modelId="{2584AC15-13AB-4B84-8E5C-BC3F2310C65E}" type="presParOf" srcId="{DDA134DC-1268-4E93-813D-94DBA6EFDE8F}" destId="{92B4AB32-C736-4B70-A3F1-F9DEBE3D560B}" srcOrd="5" destOrd="0" presId="urn:microsoft.com/office/officeart/2008/layout/LinedList"/>
    <dgm:cxn modelId="{E87EFB92-04F0-49C6-82EF-81D761BEC2F9}" type="presParOf" srcId="{92B4AB32-C736-4B70-A3F1-F9DEBE3D560B}" destId="{815BEAAD-F55D-4F81-8548-DB28E76D5518}" srcOrd="0" destOrd="0" presId="urn:microsoft.com/office/officeart/2008/layout/LinedList"/>
    <dgm:cxn modelId="{6AEB237F-5D28-4EEE-8D22-2FDD995BEFEE}" type="presParOf" srcId="{92B4AB32-C736-4B70-A3F1-F9DEBE3D560B}" destId="{0D652782-31AE-486F-96CA-E8F5DCD686F2}" srcOrd="1" destOrd="0" presId="urn:microsoft.com/office/officeart/2008/layout/LinedList"/>
    <dgm:cxn modelId="{C934C38E-A1A4-43EF-8E6D-208B75109DD5}" type="presParOf" srcId="{DDA134DC-1268-4E93-813D-94DBA6EFDE8F}" destId="{5BB9818C-5239-4545-8182-1499F30704FF}" srcOrd="6" destOrd="0" presId="urn:microsoft.com/office/officeart/2008/layout/LinedList"/>
    <dgm:cxn modelId="{823D28FA-644B-4B80-BB92-4A365BB1668D}" type="presParOf" srcId="{DDA134DC-1268-4E93-813D-94DBA6EFDE8F}" destId="{40946A55-E8F7-4D7A-AA31-30FF4567025D}" srcOrd="7" destOrd="0" presId="urn:microsoft.com/office/officeart/2008/layout/LinedList"/>
    <dgm:cxn modelId="{8ED71B7C-DCE8-4DAD-9B43-01A78407165D}" type="presParOf" srcId="{40946A55-E8F7-4D7A-AA31-30FF4567025D}" destId="{C05E6803-B618-44D7-AEC1-312D40390F3B}" srcOrd="0" destOrd="0" presId="urn:microsoft.com/office/officeart/2008/layout/LinedList"/>
    <dgm:cxn modelId="{42849E20-EA78-4A65-B62A-26499CDC9075}" type="presParOf" srcId="{40946A55-E8F7-4D7A-AA31-30FF4567025D}" destId="{C75DAD21-9708-4E6E-9D3E-538095C0F0DE}" srcOrd="1" destOrd="0" presId="urn:microsoft.com/office/officeart/2008/layout/LinedList"/>
    <dgm:cxn modelId="{C57D9C06-CA9C-41D6-9DAB-CE08EF2A9752}" type="presParOf" srcId="{DDA134DC-1268-4E93-813D-94DBA6EFDE8F}" destId="{9E3BF92A-8800-4CAE-BFB5-BA7E1E7CF1E4}" srcOrd="8" destOrd="0" presId="urn:microsoft.com/office/officeart/2008/layout/LinedList"/>
    <dgm:cxn modelId="{CFEBB986-7AAA-49A7-8BD4-F000042FAA82}" type="presParOf" srcId="{DDA134DC-1268-4E93-813D-94DBA6EFDE8F}" destId="{8FA17740-036B-42A5-B98C-956527CAB481}" srcOrd="9" destOrd="0" presId="urn:microsoft.com/office/officeart/2008/layout/LinedList"/>
    <dgm:cxn modelId="{F808549B-3F8B-4A5C-8248-B8E9F2714EC2}" type="presParOf" srcId="{8FA17740-036B-42A5-B98C-956527CAB481}" destId="{AC97D0CD-369B-4FDC-BEA3-49FFF8BF759F}" srcOrd="0" destOrd="0" presId="urn:microsoft.com/office/officeart/2008/layout/LinedList"/>
    <dgm:cxn modelId="{F9C5EB03-6391-41AA-8DF5-FB9E07D2D3D5}" type="presParOf" srcId="{8FA17740-036B-42A5-B98C-956527CAB481}" destId="{B1CA3805-E57C-497B-8BA1-4699DA8130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710212-348B-422E-A668-05D34F7D73FE}" type="doc">
      <dgm:prSet loTypeId="urn:microsoft.com/office/officeart/2005/8/layout/vList6" loCatId="list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it-IT"/>
        </a:p>
      </dgm:t>
    </dgm:pt>
    <dgm:pt modelId="{BE71CB14-DF4E-4716-BB0E-8975230EEFAF}">
      <dgm:prSet custT="1"/>
      <dgm:spPr/>
      <dgm:t>
        <a:bodyPr/>
        <a:lstStyle/>
        <a:p>
          <a:pPr rtl="0"/>
          <a:r>
            <a:rPr lang="it-IT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Tecnico</a:t>
          </a:r>
        </a:p>
      </dgm:t>
    </dgm:pt>
    <dgm:pt modelId="{4B1D0C5C-9C3C-4EF6-AA46-E0ED0D1399A3}" type="parTrans" cxnId="{427C3AF8-1554-4F68-BABF-727F021F80A7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FE0550-178C-4543-8C2F-C7DA01376EBE}" type="sibTrans" cxnId="{427C3AF8-1554-4F68-BABF-727F021F80A7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680973-B0EA-4AB2-935C-33D459EA1F20}">
      <dgm:prSet custT="1"/>
      <dgm:spPr/>
      <dgm:t>
        <a:bodyPr/>
        <a:lstStyle/>
        <a:p>
          <a:pPr rtl="0"/>
          <a:r>
            <a:rPr lang="it-IT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Sistemico-Tecnologico</a:t>
          </a:r>
        </a:p>
      </dgm:t>
    </dgm:pt>
    <dgm:pt modelId="{FC2FF8E3-A29B-4E69-8CF8-0092C3ED5E58}" type="parTrans" cxnId="{ACA03292-AC61-4B4A-9D10-5BEDA5B9A53F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C9FA31-626C-4063-8EF9-3A903843A604}" type="sibTrans" cxnId="{ACA03292-AC61-4B4A-9D10-5BEDA5B9A53F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6940C-4440-4914-BC0E-7D266AC9D9A8}">
      <dgm:prSet custT="1"/>
      <dgm:spPr/>
      <dgm:t>
        <a:bodyPr/>
        <a:lstStyle/>
        <a:p>
          <a:pPr rtl="0"/>
          <a:endParaRPr lang="it-IT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BAEC33-828E-462D-9AAA-2A26B9F66877}" type="parTrans" cxnId="{3C872347-F784-406F-B543-F7733708C86A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829DCF-1157-4D9D-A7D3-E4C3E8EFBC48}" type="sibTrans" cxnId="{3C872347-F784-406F-B543-F7733708C86A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5CD39D-B3F1-467F-B0AA-57B774C73725}">
      <dgm:prSet custT="1"/>
      <dgm:spPr/>
      <dgm:t>
        <a:bodyPr/>
        <a:lstStyle/>
        <a:p>
          <a:pPr rtl="0"/>
          <a:endParaRPr lang="it-IT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C75386-9AC8-45BD-BD4B-8532747FF33C}" type="parTrans" cxnId="{6E0C3AC5-A35B-4942-9F4B-BE91C4EFF2D6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52114D-4D0C-49E4-9AA8-11559B3D5198}" type="sibTrans" cxnId="{6E0C3AC5-A35B-4942-9F4B-BE91C4EFF2D6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AB66FD-7303-4D37-BEBA-CDD9AE6831D2}">
      <dgm:prSet custT="1"/>
      <dgm:spPr/>
      <dgm:t>
        <a:bodyPr/>
        <a:lstStyle/>
        <a:p>
          <a:pPr rtl="0"/>
          <a:endParaRPr lang="it-IT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EF8746-832B-4115-B616-08177222E427}" type="parTrans" cxnId="{94268C3A-96FD-47E3-8C4B-6448BAAB2FA0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61E42B-5880-4F16-A2DB-BF32E8EB9BCD}" type="sibTrans" cxnId="{94268C3A-96FD-47E3-8C4B-6448BAAB2FA0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782610-A37C-4830-82F0-E54F2431EFEC}">
      <dgm:prSet custT="1"/>
      <dgm:spPr/>
      <dgm:t>
        <a:bodyPr/>
        <a:lstStyle/>
        <a:p>
          <a:pPr rtl="0"/>
          <a:r>
            <a:rPr lang="it-IT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Strategico</a:t>
          </a:r>
        </a:p>
      </dgm:t>
    </dgm:pt>
    <dgm:pt modelId="{E9B797E3-EF23-4A85-8FB6-E6F28655B594}" type="sibTrans" cxnId="{F96533B3-AC63-40FF-A719-0EF3C2B5E166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154C9-43D6-4E1A-97EA-829444B8618E}" type="parTrans" cxnId="{F96533B3-AC63-40FF-A719-0EF3C2B5E166}">
      <dgm:prSet/>
      <dgm:spPr/>
      <dgm:t>
        <a:bodyPr/>
        <a:lstStyle/>
        <a:p>
          <a:endParaRPr lang="it-IT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ADB8CC5-7CAD-435F-9F18-B32F9321BC95}" type="pres">
      <dgm:prSet presAssocID="{D0710212-348B-422E-A668-05D34F7D73FE}" presName="Name0" presStyleCnt="0">
        <dgm:presLayoutVars>
          <dgm:dir/>
          <dgm:animLvl val="lvl"/>
          <dgm:resizeHandles/>
        </dgm:presLayoutVars>
      </dgm:prSet>
      <dgm:spPr/>
    </dgm:pt>
    <dgm:pt modelId="{ABCEDC05-397E-497C-8418-48F8617060E2}" type="pres">
      <dgm:prSet presAssocID="{BE71CB14-DF4E-4716-BB0E-8975230EEFAF}" presName="linNode" presStyleCnt="0"/>
      <dgm:spPr/>
    </dgm:pt>
    <dgm:pt modelId="{E9FF1359-C234-4147-B262-8DB8084AD004}" type="pres">
      <dgm:prSet presAssocID="{BE71CB14-DF4E-4716-BB0E-8975230EEFAF}" presName="parentShp" presStyleLbl="node1" presStyleIdx="0" presStyleCnt="3">
        <dgm:presLayoutVars>
          <dgm:bulletEnabled val="1"/>
        </dgm:presLayoutVars>
      </dgm:prSet>
      <dgm:spPr/>
    </dgm:pt>
    <dgm:pt modelId="{B6DE05EE-1DE1-40F8-8654-405EF62D3DE4}" type="pres">
      <dgm:prSet presAssocID="{BE71CB14-DF4E-4716-BB0E-8975230EEFAF}" presName="childShp" presStyleLbl="bgAccFollowNode1" presStyleIdx="0" presStyleCnt="3">
        <dgm:presLayoutVars>
          <dgm:bulletEnabled val="1"/>
        </dgm:presLayoutVars>
      </dgm:prSet>
      <dgm:spPr/>
    </dgm:pt>
    <dgm:pt modelId="{7A224389-A773-41F7-9C6E-439A3E8463B9}" type="pres">
      <dgm:prSet presAssocID="{E2FE0550-178C-4543-8C2F-C7DA01376EBE}" presName="spacing" presStyleCnt="0"/>
      <dgm:spPr/>
    </dgm:pt>
    <dgm:pt modelId="{8B507406-F9AC-4D3A-8578-80C348EDB440}" type="pres">
      <dgm:prSet presAssocID="{4B782610-A37C-4830-82F0-E54F2431EFEC}" presName="linNode" presStyleCnt="0"/>
      <dgm:spPr/>
    </dgm:pt>
    <dgm:pt modelId="{564815EE-63F2-4A8E-846F-5B2FA1AED2B2}" type="pres">
      <dgm:prSet presAssocID="{4B782610-A37C-4830-82F0-E54F2431EFEC}" presName="parentShp" presStyleLbl="node1" presStyleIdx="1" presStyleCnt="3">
        <dgm:presLayoutVars>
          <dgm:bulletEnabled val="1"/>
        </dgm:presLayoutVars>
      </dgm:prSet>
      <dgm:spPr/>
    </dgm:pt>
    <dgm:pt modelId="{C1DC9BE8-7DCC-4EF1-AC16-B3B08BD4E401}" type="pres">
      <dgm:prSet presAssocID="{4B782610-A37C-4830-82F0-E54F2431EFEC}" presName="childShp" presStyleLbl="bgAccFollowNode1" presStyleIdx="1" presStyleCnt="3">
        <dgm:presLayoutVars>
          <dgm:bulletEnabled val="1"/>
        </dgm:presLayoutVars>
      </dgm:prSet>
      <dgm:spPr/>
    </dgm:pt>
    <dgm:pt modelId="{D230ECCF-5A96-4447-92E6-F191A87DC3C4}" type="pres">
      <dgm:prSet presAssocID="{E9B797E3-EF23-4A85-8FB6-E6F28655B594}" presName="spacing" presStyleCnt="0"/>
      <dgm:spPr/>
    </dgm:pt>
    <dgm:pt modelId="{5B5D0B91-9AB7-40D8-ADA8-04A47AB9A4A8}" type="pres">
      <dgm:prSet presAssocID="{BC680973-B0EA-4AB2-935C-33D459EA1F20}" presName="linNode" presStyleCnt="0"/>
      <dgm:spPr/>
    </dgm:pt>
    <dgm:pt modelId="{E2850ACB-0095-4317-A5BC-9417213520AA}" type="pres">
      <dgm:prSet presAssocID="{BC680973-B0EA-4AB2-935C-33D459EA1F20}" presName="parentShp" presStyleLbl="node1" presStyleIdx="2" presStyleCnt="3" custLinFactNeighborX="174" custLinFactNeighborY="-2407">
        <dgm:presLayoutVars>
          <dgm:bulletEnabled val="1"/>
        </dgm:presLayoutVars>
      </dgm:prSet>
      <dgm:spPr/>
    </dgm:pt>
    <dgm:pt modelId="{913BCCE5-F172-4213-9D80-86CCFEAFD8D5}" type="pres">
      <dgm:prSet presAssocID="{BC680973-B0EA-4AB2-935C-33D459EA1F20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60822201-F545-4264-AA03-C3D5ED7FA8B5}" type="presOf" srcId="{BE71CB14-DF4E-4716-BB0E-8975230EEFAF}" destId="{E9FF1359-C234-4147-B262-8DB8084AD004}" srcOrd="0" destOrd="0" presId="urn:microsoft.com/office/officeart/2005/8/layout/vList6"/>
    <dgm:cxn modelId="{3CA2AD05-AC09-49B7-86B6-5EB14A532F05}" type="presOf" srcId="{BC680973-B0EA-4AB2-935C-33D459EA1F20}" destId="{E2850ACB-0095-4317-A5BC-9417213520AA}" srcOrd="0" destOrd="0" presId="urn:microsoft.com/office/officeart/2005/8/layout/vList6"/>
    <dgm:cxn modelId="{94268C3A-96FD-47E3-8C4B-6448BAAB2FA0}" srcId="{BC680973-B0EA-4AB2-935C-33D459EA1F20}" destId="{56AB66FD-7303-4D37-BEBA-CDD9AE6831D2}" srcOrd="0" destOrd="0" parTransId="{48EF8746-832B-4115-B616-08177222E427}" sibTransId="{3B61E42B-5880-4F16-A2DB-BF32E8EB9BCD}"/>
    <dgm:cxn modelId="{3C872347-F784-406F-B543-F7733708C86A}" srcId="{BE71CB14-DF4E-4716-BB0E-8975230EEFAF}" destId="{3B26940C-4440-4914-BC0E-7D266AC9D9A8}" srcOrd="0" destOrd="0" parTransId="{04BAEC33-828E-462D-9AAA-2A26B9F66877}" sibTransId="{B3829DCF-1157-4D9D-A7D3-E4C3E8EFBC48}"/>
    <dgm:cxn modelId="{BADA2E76-6899-40DD-A77C-07659471A0F5}" type="presOf" srcId="{56AB66FD-7303-4D37-BEBA-CDD9AE6831D2}" destId="{913BCCE5-F172-4213-9D80-86CCFEAFD8D5}" srcOrd="0" destOrd="0" presId="urn:microsoft.com/office/officeart/2005/8/layout/vList6"/>
    <dgm:cxn modelId="{ACA03292-AC61-4B4A-9D10-5BEDA5B9A53F}" srcId="{D0710212-348B-422E-A668-05D34F7D73FE}" destId="{BC680973-B0EA-4AB2-935C-33D459EA1F20}" srcOrd="2" destOrd="0" parTransId="{FC2FF8E3-A29B-4E69-8CF8-0092C3ED5E58}" sibTransId="{63C9FA31-626C-4063-8EF9-3A903843A604}"/>
    <dgm:cxn modelId="{B7ECAAA2-3B6B-4CAC-88FF-D50DD1450BC5}" type="presOf" srcId="{4B782610-A37C-4830-82F0-E54F2431EFEC}" destId="{564815EE-63F2-4A8E-846F-5B2FA1AED2B2}" srcOrd="0" destOrd="0" presId="urn:microsoft.com/office/officeart/2005/8/layout/vList6"/>
    <dgm:cxn modelId="{F96533B3-AC63-40FF-A719-0EF3C2B5E166}" srcId="{D0710212-348B-422E-A668-05D34F7D73FE}" destId="{4B782610-A37C-4830-82F0-E54F2431EFEC}" srcOrd="1" destOrd="0" parTransId="{8A3154C9-43D6-4E1A-97EA-829444B8618E}" sibTransId="{E9B797E3-EF23-4A85-8FB6-E6F28655B594}"/>
    <dgm:cxn modelId="{6E0C3AC5-A35B-4942-9F4B-BE91C4EFF2D6}" srcId="{4B782610-A37C-4830-82F0-E54F2431EFEC}" destId="{145CD39D-B3F1-467F-B0AA-57B774C73725}" srcOrd="0" destOrd="0" parTransId="{42C75386-9AC8-45BD-BD4B-8532747FF33C}" sibTransId="{7552114D-4D0C-49E4-9AA8-11559B3D5198}"/>
    <dgm:cxn modelId="{37211FD8-5683-4882-A232-40740D47B846}" type="presOf" srcId="{145CD39D-B3F1-467F-B0AA-57B774C73725}" destId="{C1DC9BE8-7DCC-4EF1-AC16-B3B08BD4E401}" srcOrd="0" destOrd="0" presId="urn:microsoft.com/office/officeart/2005/8/layout/vList6"/>
    <dgm:cxn modelId="{CB834FF0-1C38-4390-8E45-2A80FBAE16E0}" type="presOf" srcId="{3B26940C-4440-4914-BC0E-7D266AC9D9A8}" destId="{B6DE05EE-1DE1-40F8-8654-405EF62D3DE4}" srcOrd="0" destOrd="0" presId="urn:microsoft.com/office/officeart/2005/8/layout/vList6"/>
    <dgm:cxn modelId="{841F06F4-C8B4-458C-9184-409F7D29594E}" type="presOf" srcId="{D0710212-348B-422E-A668-05D34F7D73FE}" destId="{3ADB8CC5-7CAD-435F-9F18-B32F9321BC95}" srcOrd="0" destOrd="0" presId="urn:microsoft.com/office/officeart/2005/8/layout/vList6"/>
    <dgm:cxn modelId="{427C3AF8-1554-4F68-BABF-727F021F80A7}" srcId="{D0710212-348B-422E-A668-05D34F7D73FE}" destId="{BE71CB14-DF4E-4716-BB0E-8975230EEFAF}" srcOrd="0" destOrd="0" parTransId="{4B1D0C5C-9C3C-4EF6-AA46-E0ED0D1399A3}" sibTransId="{E2FE0550-178C-4543-8C2F-C7DA01376EBE}"/>
    <dgm:cxn modelId="{75006235-B62A-4CE0-B86F-7ACDC8FD0C2A}" type="presParOf" srcId="{3ADB8CC5-7CAD-435F-9F18-B32F9321BC95}" destId="{ABCEDC05-397E-497C-8418-48F8617060E2}" srcOrd="0" destOrd="0" presId="urn:microsoft.com/office/officeart/2005/8/layout/vList6"/>
    <dgm:cxn modelId="{14F951E7-E95B-4537-819D-5297A446A4E7}" type="presParOf" srcId="{ABCEDC05-397E-497C-8418-48F8617060E2}" destId="{E9FF1359-C234-4147-B262-8DB8084AD004}" srcOrd="0" destOrd="0" presId="urn:microsoft.com/office/officeart/2005/8/layout/vList6"/>
    <dgm:cxn modelId="{AA841B3A-DB33-43CB-A0E6-A47AFE813705}" type="presParOf" srcId="{ABCEDC05-397E-497C-8418-48F8617060E2}" destId="{B6DE05EE-1DE1-40F8-8654-405EF62D3DE4}" srcOrd="1" destOrd="0" presId="urn:microsoft.com/office/officeart/2005/8/layout/vList6"/>
    <dgm:cxn modelId="{C687858E-A1DB-4B7A-86A4-6D66241F939B}" type="presParOf" srcId="{3ADB8CC5-7CAD-435F-9F18-B32F9321BC95}" destId="{7A224389-A773-41F7-9C6E-439A3E8463B9}" srcOrd="1" destOrd="0" presId="urn:microsoft.com/office/officeart/2005/8/layout/vList6"/>
    <dgm:cxn modelId="{C9426BFF-A882-47D6-8C7D-2C4D78CFEC5F}" type="presParOf" srcId="{3ADB8CC5-7CAD-435F-9F18-B32F9321BC95}" destId="{8B507406-F9AC-4D3A-8578-80C348EDB440}" srcOrd="2" destOrd="0" presId="urn:microsoft.com/office/officeart/2005/8/layout/vList6"/>
    <dgm:cxn modelId="{04841FE9-B1BE-4768-A4F7-73B9AD5B51E2}" type="presParOf" srcId="{8B507406-F9AC-4D3A-8578-80C348EDB440}" destId="{564815EE-63F2-4A8E-846F-5B2FA1AED2B2}" srcOrd="0" destOrd="0" presId="urn:microsoft.com/office/officeart/2005/8/layout/vList6"/>
    <dgm:cxn modelId="{6A5AD475-5ADE-4EBB-8BE2-8AB3F5B248A8}" type="presParOf" srcId="{8B507406-F9AC-4D3A-8578-80C348EDB440}" destId="{C1DC9BE8-7DCC-4EF1-AC16-B3B08BD4E401}" srcOrd="1" destOrd="0" presId="urn:microsoft.com/office/officeart/2005/8/layout/vList6"/>
    <dgm:cxn modelId="{2BAAE9B4-7EF8-4E27-8F17-61ED81E38A7E}" type="presParOf" srcId="{3ADB8CC5-7CAD-435F-9F18-B32F9321BC95}" destId="{D230ECCF-5A96-4447-92E6-F191A87DC3C4}" srcOrd="3" destOrd="0" presId="urn:microsoft.com/office/officeart/2005/8/layout/vList6"/>
    <dgm:cxn modelId="{74732B55-FFFB-4162-97B0-D3FDE461FB4A}" type="presParOf" srcId="{3ADB8CC5-7CAD-435F-9F18-B32F9321BC95}" destId="{5B5D0B91-9AB7-40D8-ADA8-04A47AB9A4A8}" srcOrd="4" destOrd="0" presId="urn:microsoft.com/office/officeart/2005/8/layout/vList6"/>
    <dgm:cxn modelId="{093EB0AF-26D9-495F-883D-F293A51BAFD9}" type="presParOf" srcId="{5B5D0B91-9AB7-40D8-ADA8-04A47AB9A4A8}" destId="{E2850ACB-0095-4317-A5BC-9417213520AA}" srcOrd="0" destOrd="0" presId="urn:microsoft.com/office/officeart/2005/8/layout/vList6"/>
    <dgm:cxn modelId="{3F298E74-4B44-441D-AFED-FCC274DF9613}" type="presParOf" srcId="{5B5D0B91-9AB7-40D8-ADA8-04A47AB9A4A8}" destId="{913BCCE5-F172-4213-9D80-86CCFEAFD8D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3653B8-0FA4-4A30-98A8-A79F92865D1D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74FA55D-027B-4B97-BF13-3D003C3D1CAB}">
      <dgm:prSet/>
      <dgm:spPr/>
      <dgm:t>
        <a:bodyPr/>
        <a:lstStyle/>
        <a:p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1)Naturali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: quarzo (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SiO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₂), tormalina, sale di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Rochelle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, tessuti biologici (osso, collagene, pelle).</a:t>
          </a:r>
          <a:b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stabilità, biocompatibilità. Limiti: bassi coefficienti piezoelettrici (d₁₁ ≈ 0.1–10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/N).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3248F2-4024-4CA6-8421-D9ADF7A54E10}" type="parTrans" cxnId="{A7AD327B-0735-44DE-B917-C6D794C31F1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AEDA9C-A26A-4612-9C3E-93734493820B}" type="sibTrans" cxnId="{A7AD327B-0735-44DE-B917-C6D794C31F1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E5A447-1F00-4BD1-B8EC-4F52EE2C996C}">
      <dgm:prSet/>
      <dgm:spPr/>
      <dgm:t>
        <a:bodyPr/>
        <a:lstStyle/>
        <a:p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2)Ceramici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BaTiO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₃, PZT.</a:t>
          </a:r>
          <a:b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elevati coefficienti (d₃₃ fino a 600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/N), grande versatilità geometrica. Limiti: fragilità, presenza di piombo (PZT).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7B73D2-4A5A-4045-8DD8-60BAB8A6E144}" type="parTrans" cxnId="{3EA82099-8FAA-415E-A4D0-D5D823E8CE5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27362D-FD97-45E1-BE03-AB6768EADDF3}" type="sibTrans" cxnId="{3EA82099-8FAA-415E-A4D0-D5D823E8CE5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8818C1-6BF8-4757-98AC-DA39B331F9E5}">
      <dgm:prSet/>
      <dgm:spPr/>
      <dgm:t>
        <a:bodyPr/>
        <a:lstStyle/>
        <a:p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3)polimeri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: PVDF, PVDF–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flessibili, leggeri, biocompatibili, stampabili 3D. Limiti: coefficiente inferiore ai ceramici (d₃₃ ≈ 20–40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/N).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0261EF-C3C2-4383-B898-52ABBDEF66D1}" type="parTrans" cxnId="{6B0DD904-6A5C-4BF3-B932-4EF867AB99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8838EE-4BD0-4DAD-91C8-38FE5A74A66F}" type="sibTrans" cxnId="{6B0DD904-6A5C-4BF3-B932-4EF867AB99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5E1E7D-C2C9-4B7F-9772-0FB60683E4DA}">
      <dgm:prSet/>
      <dgm:spPr/>
      <dgm:t>
        <a:bodyPr/>
        <a:lstStyle/>
        <a:p>
          <a:r>
            <a:rPr lang="it-IT" b="1" dirty="0">
              <a:latin typeface="Times New Roman" panose="02020603050405020304" pitchFamily="18" charset="0"/>
              <a:cs typeface="Times New Roman" panose="02020603050405020304" pitchFamily="18" charset="0"/>
            </a:rPr>
            <a:t>4) Compositi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: miscele polimero + ceramica (PVDF + PZT, PVDF + nanotubi di carbonio,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ZnO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).</a:t>
          </a:r>
          <a:b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buon compromesso tra prestazioni e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stampabilità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. Limiti: complessità di formulazione.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478F4C-5D04-43E4-9042-B12DB2D1872A}" type="parTrans" cxnId="{95DFFA2E-A191-4BAB-A265-D0F7918BDA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F7EA0E-451D-4C61-89D4-6EAA134B5B77}" type="sibTrans" cxnId="{95DFFA2E-A191-4BAB-A265-D0F7918BDA5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3C45EE5-1108-4F28-AE00-EA188507DF9C}" type="pres">
      <dgm:prSet presAssocID="{C13653B8-0FA4-4A30-98A8-A79F92865D1D}" presName="linear" presStyleCnt="0">
        <dgm:presLayoutVars>
          <dgm:animLvl val="lvl"/>
          <dgm:resizeHandles val="exact"/>
        </dgm:presLayoutVars>
      </dgm:prSet>
      <dgm:spPr/>
    </dgm:pt>
    <dgm:pt modelId="{3621735A-751D-4FDB-9C82-D20884FFEAA2}" type="pres">
      <dgm:prSet presAssocID="{874FA55D-027B-4B97-BF13-3D003C3D1C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9E9E32F-AFAC-4FEE-8EE5-CF05122D9157}" type="pres">
      <dgm:prSet presAssocID="{ADAEDA9C-A26A-4612-9C3E-93734493820B}" presName="spacer" presStyleCnt="0"/>
      <dgm:spPr/>
    </dgm:pt>
    <dgm:pt modelId="{C3ECB7AE-B04D-4410-BC74-6591173AEB32}" type="pres">
      <dgm:prSet presAssocID="{38E5A447-1F00-4BD1-B8EC-4F52EE2C996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71AF23-FE5F-4056-A0D0-6F62B60DC59C}" type="pres">
      <dgm:prSet presAssocID="{3D27362D-FD97-45E1-BE03-AB6768EADDF3}" presName="spacer" presStyleCnt="0"/>
      <dgm:spPr/>
    </dgm:pt>
    <dgm:pt modelId="{EDBE9CDE-DF8C-4D13-8554-332D84E133BF}" type="pres">
      <dgm:prSet presAssocID="{E48818C1-6BF8-4757-98AC-DA39B331F9E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4D34E8-C2DE-48FB-A46C-008E1A6ABED1}" type="pres">
      <dgm:prSet presAssocID="{FB8838EE-4BD0-4DAD-91C8-38FE5A74A66F}" presName="spacer" presStyleCnt="0"/>
      <dgm:spPr/>
    </dgm:pt>
    <dgm:pt modelId="{36A01E3F-0E3A-4094-B457-59A91AB131F0}" type="pres">
      <dgm:prSet presAssocID="{635E1E7D-C2C9-4B7F-9772-0FB60683E4D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B0DD904-6A5C-4BF3-B932-4EF867AB9974}" srcId="{C13653B8-0FA4-4A30-98A8-A79F92865D1D}" destId="{E48818C1-6BF8-4757-98AC-DA39B331F9E5}" srcOrd="2" destOrd="0" parTransId="{720261EF-C3C2-4383-B898-52ABBDEF66D1}" sibTransId="{FB8838EE-4BD0-4DAD-91C8-38FE5A74A66F}"/>
    <dgm:cxn modelId="{2A0C172D-3659-4414-9B14-95A349D9BE9E}" type="presOf" srcId="{E48818C1-6BF8-4757-98AC-DA39B331F9E5}" destId="{EDBE9CDE-DF8C-4D13-8554-332D84E133BF}" srcOrd="0" destOrd="0" presId="urn:microsoft.com/office/officeart/2005/8/layout/vList2"/>
    <dgm:cxn modelId="{95DFFA2E-A191-4BAB-A265-D0F7918BDA5F}" srcId="{C13653B8-0FA4-4A30-98A8-A79F92865D1D}" destId="{635E1E7D-C2C9-4B7F-9772-0FB60683E4DA}" srcOrd="3" destOrd="0" parTransId="{2F478F4C-5D04-43E4-9042-B12DB2D1872A}" sibTransId="{37F7EA0E-451D-4C61-89D4-6EAA134B5B77}"/>
    <dgm:cxn modelId="{A7AD327B-0735-44DE-B917-C6D794C31F13}" srcId="{C13653B8-0FA4-4A30-98A8-A79F92865D1D}" destId="{874FA55D-027B-4B97-BF13-3D003C3D1CAB}" srcOrd="0" destOrd="0" parTransId="{7A3248F2-4024-4CA6-8421-D9ADF7A54E10}" sibTransId="{ADAEDA9C-A26A-4612-9C3E-93734493820B}"/>
    <dgm:cxn modelId="{B8123F87-9B42-44EE-9D02-17D0D699C63A}" type="presOf" srcId="{874FA55D-027B-4B97-BF13-3D003C3D1CAB}" destId="{3621735A-751D-4FDB-9C82-D20884FFEAA2}" srcOrd="0" destOrd="0" presId="urn:microsoft.com/office/officeart/2005/8/layout/vList2"/>
    <dgm:cxn modelId="{3EA82099-8FAA-415E-A4D0-D5D823E8CE52}" srcId="{C13653B8-0FA4-4A30-98A8-A79F92865D1D}" destId="{38E5A447-1F00-4BD1-B8EC-4F52EE2C996C}" srcOrd="1" destOrd="0" parTransId="{557B73D2-4A5A-4045-8DD8-60BAB8A6E144}" sibTransId="{3D27362D-FD97-45E1-BE03-AB6768EADDF3}"/>
    <dgm:cxn modelId="{73200CA7-F75B-4642-870C-0394941A93A0}" type="presOf" srcId="{635E1E7D-C2C9-4B7F-9772-0FB60683E4DA}" destId="{36A01E3F-0E3A-4094-B457-59A91AB131F0}" srcOrd="0" destOrd="0" presId="urn:microsoft.com/office/officeart/2005/8/layout/vList2"/>
    <dgm:cxn modelId="{2BC1CABC-7DA3-4370-A662-14B180B02530}" type="presOf" srcId="{C13653B8-0FA4-4A30-98A8-A79F92865D1D}" destId="{13C45EE5-1108-4F28-AE00-EA188507DF9C}" srcOrd="0" destOrd="0" presId="urn:microsoft.com/office/officeart/2005/8/layout/vList2"/>
    <dgm:cxn modelId="{936C25E6-64EE-4CB8-ADAF-EF220926FEE7}" type="presOf" srcId="{38E5A447-1F00-4BD1-B8EC-4F52EE2C996C}" destId="{C3ECB7AE-B04D-4410-BC74-6591173AEB32}" srcOrd="0" destOrd="0" presId="urn:microsoft.com/office/officeart/2005/8/layout/vList2"/>
    <dgm:cxn modelId="{2E107FF0-ACE5-4C0D-9031-60C702825AC2}" type="presParOf" srcId="{13C45EE5-1108-4F28-AE00-EA188507DF9C}" destId="{3621735A-751D-4FDB-9C82-D20884FFEAA2}" srcOrd="0" destOrd="0" presId="urn:microsoft.com/office/officeart/2005/8/layout/vList2"/>
    <dgm:cxn modelId="{D28EF3C5-043D-4C0A-9324-8BB33FEFFC08}" type="presParOf" srcId="{13C45EE5-1108-4F28-AE00-EA188507DF9C}" destId="{19E9E32F-AFAC-4FEE-8EE5-CF05122D9157}" srcOrd="1" destOrd="0" presId="urn:microsoft.com/office/officeart/2005/8/layout/vList2"/>
    <dgm:cxn modelId="{55795323-89B7-4838-A5C1-397C8F3FF116}" type="presParOf" srcId="{13C45EE5-1108-4F28-AE00-EA188507DF9C}" destId="{C3ECB7AE-B04D-4410-BC74-6591173AEB32}" srcOrd="2" destOrd="0" presId="urn:microsoft.com/office/officeart/2005/8/layout/vList2"/>
    <dgm:cxn modelId="{CBEB461F-1497-4478-8D89-127864B50056}" type="presParOf" srcId="{13C45EE5-1108-4F28-AE00-EA188507DF9C}" destId="{0871AF23-FE5F-4056-A0D0-6F62B60DC59C}" srcOrd="3" destOrd="0" presId="urn:microsoft.com/office/officeart/2005/8/layout/vList2"/>
    <dgm:cxn modelId="{F8542558-25E7-41B6-9018-D9F5F5B6B457}" type="presParOf" srcId="{13C45EE5-1108-4F28-AE00-EA188507DF9C}" destId="{EDBE9CDE-DF8C-4D13-8554-332D84E133BF}" srcOrd="4" destOrd="0" presId="urn:microsoft.com/office/officeart/2005/8/layout/vList2"/>
    <dgm:cxn modelId="{61EF344B-4156-464D-88E3-2497F1AB5D11}" type="presParOf" srcId="{13C45EE5-1108-4F28-AE00-EA188507DF9C}" destId="{B94D34E8-C2DE-48FB-A46C-008E1A6ABED1}" srcOrd="5" destOrd="0" presId="urn:microsoft.com/office/officeart/2005/8/layout/vList2"/>
    <dgm:cxn modelId="{0908A7A3-E393-4288-B5DE-E040541320BE}" type="presParOf" srcId="{13C45EE5-1108-4F28-AE00-EA188507DF9C}" destId="{36A01E3F-0E3A-4094-B457-59A91AB131F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9248AB-F758-415B-959C-6C92134D2E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8E4FB-0584-4118-ABD3-97FDBA3FA6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PVDF &amp; PVDF–</a:t>
          </a:r>
          <a:r>
            <a:rPr lang="it-IT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termoplastici semicristallini, stampabili via FDM o 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elettrofilatura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; richiedono </a:t>
          </a:r>
          <a:r>
            <a:rPr lang="it-IT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poling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elettrico post-processo ed elettrodi su entrambe le facce per raccogliere il segnale.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97F78F-DEE3-4990-8C94-B6910D0562D2}" type="parTrans" cxnId="{071BFEC1-3D3D-43EA-94BD-AF17090FB0BB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123634-2FB1-4AD2-BCF3-ABC02A9417E6}" type="sibTrans" cxnId="{071BFEC1-3D3D-43EA-94BD-AF17090FB0BB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66D1CE-3F23-4F07-9063-A5728FEED0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>
              <a:latin typeface="Times New Roman" panose="02020603050405020304" pitchFamily="18" charset="0"/>
              <a:cs typeface="Times New Roman" panose="02020603050405020304" pitchFamily="18" charset="0"/>
            </a:rPr>
            <a:t>Compositi polimero–ceramica (PZT + resina epossidica)</a:t>
          </a:r>
          <a:r>
            <a:rPr lang="it-IT" sz="1800">
              <a:latin typeface="Times New Roman" panose="02020603050405020304" pitchFamily="18" charset="0"/>
              <a:cs typeface="Times New Roman" panose="02020603050405020304" pitchFamily="18" charset="0"/>
            </a:rPr>
            <a:t>: stampabili via SLA/DLP o estrusione a bassa temperatura; uniscono rigidità e sensibilità ma necessitano dispersione accurata delle nanoparticelle.</a:t>
          </a:r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48CE80-CED1-4B24-99D7-FCC3B351E110}" type="parTrans" cxnId="{0A03FFEF-1FB9-443A-8C02-87B77204A02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FA6CF7-1765-4990-8D11-29D308FD1F9D}" type="sibTrans" cxnId="{0A03FFEF-1FB9-443A-8C02-87B77204A02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510E03-5031-4E61-BBBC-804064A1700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Inchiostri funzionali (PZT, </a:t>
          </a:r>
          <a:r>
            <a:rPr lang="it-IT" sz="1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ZnO</a:t>
          </a:r>
          <a:r>
            <a:rPr lang="it-IT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r>
            <a:rPr lang="it-IT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: nanoparticelle disperse in matrici polimeriche, compatibili con inkjet e serigrafia; permettono la deposizione di film sottili e pattern funzionali in dispositivi flessibili.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3958DD-96C7-4F3B-BD26-BD6EB0772571}" type="parTrans" cxnId="{635438EE-C9B9-4132-9ED8-9538F3ADC69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52353B-90EE-431F-8204-57795EC0CE76}" type="sibTrans" cxnId="{635438EE-C9B9-4132-9ED8-9538F3ADC697}">
      <dgm:prSet/>
      <dgm:spPr/>
      <dgm:t>
        <a:bodyPr/>
        <a:lstStyle/>
        <a:p>
          <a:endParaRPr lang="en-US" sz="1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5BDE4B-2CB5-4124-AFA5-499AABA5BFB9}" type="pres">
      <dgm:prSet presAssocID="{A19248AB-F758-415B-959C-6C92134D2EFC}" presName="vert0" presStyleCnt="0">
        <dgm:presLayoutVars>
          <dgm:dir/>
          <dgm:animOne val="branch"/>
          <dgm:animLvl val="lvl"/>
        </dgm:presLayoutVars>
      </dgm:prSet>
      <dgm:spPr/>
    </dgm:pt>
    <dgm:pt modelId="{BD03E48F-15F4-4E52-A569-FA90FE5EAFC9}" type="pres">
      <dgm:prSet presAssocID="{35F8E4FB-0584-4118-ABD3-97FDBA3FA640}" presName="thickLine" presStyleLbl="alignNode1" presStyleIdx="0" presStyleCnt="3"/>
      <dgm:spPr/>
    </dgm:pt>
    <dgm:pt modelId="{7EA67769-7E48-417B-91BA-00968471219F}" type="pres">
      <dgm:prSet presAssocID="{35F8E4FB-0584-4118-ABD3-97FDBA3FA640}" presName="horz1" presStyleCnt="0"/>
      <dgm:spPr/>
    </dgm:pt>
    <dgm:pt modelId="{E874C7BA-6169-4053-AC21-63490B368F7C}" type="pres">
      <dgm:prSet presAssocID="{35F8E4FB-0584-4118-ABD3-97FDBA3FA640}" presName="tx1" presStyleLbl="revTx" presStyleIdx="0" presStyleCnt="3" custLinFactY="-47773" custLinFactNeighborY="-100000"/>
      <dgm:spPr/>
    </dgm:pt>
    <dgm:pt modelId="{3D6A9EF0-63C7-491C-A05C-8F5281977A6E}" type="pres">
      <dgm:prSet presAssocID="{35F8E4FB-0584-4118-ABD3-97FDBA3FA640}" presName="vert1" presStyleCnt="0"/>
      <dgm:spPr/>
    </dgm:pt>
    <dgm:pt modelId="{AB17B1D4-A2D1-4767-A171-714AA0322D0A}" type="pres">
      <dgm:prSet presAssocID="{D566D1CE-3F23-4F07-9063-A5728FEED0E5}" presName="thickLine" presStyleLbl="alignNode1" presStyleIdx="1" presStyleCnt="3"/>
      <dgm:spPr/>
    </dgm:pt>
    <dgm:pt modelId="{541888E7-5CF8-40FE-B14D-7D580F5D5555}" type="pres">
      <dgm:prSet presAssocID="{D566D1CE-3F23-4F07-9063-A5728FEED0E5}" presName="horz1" presStyleCnt="0"/>
      <dgm:spPr/>
    </dgm:pt>
    <dgm:pt modelId="{90097008-6FE7-416C-A418-1396180B26E1}" type="pres">
      <dgm:prSet presAssocID="{D566D1CE-3F23-4F07-9063-A5728FEED0E5}" presName="tx1" presStyleLbl="revTx" presStyleIdx="1" presStyleCnt="3"/>
      <dgm:spPr/>
    </dgm:pt>
    <dgm:pt modelId="{7CAEE10F-F3A8-4D93-BCCF-9C6E19808E7F}" type="pres">
      <dgm:prSet presAssocID="{D566D1CE-3F23-4F07-9063-A5728FEED0E5}" presName="vert1" presStyleCnt="0"/>
      <dgm:spPr/>
    </dgm:pt>
    <dgm:pt modelId="{052A291A-771C-4B5E-91D2-FBB0005F8992}" type="pres">
      <dgm:prSet presAssocID="{75510E03-5031-4E61-BBBC-804064A17006}" presName="thickLine" presStyleLbl="alignNode1" presStyleIdx="2" presStyleCnt="3"/>
      <dgm:spPr/>
    </dgm:pt>
    <dgm:pt modelId="{B3D3E25F-C0B0-44E5-B0FC-DCA1DBFCA2E0}" type="pres">
      <dgm:prSet presAssocID="{75510E03-5031-4E61-BBBC-804064A17006}" presName="horz1" presStyleCnt="0"/>
      <dgm:spPr/>
    </dgm:pt>
    <dgm:pt modelId="{8B88DA02-3ECF-4FF4-9089-92DD0624B801}" type="pres">
      <dgm:prSet presAssocID="{75510E03-5031-4E61-BBBC-804064A17006}" presName="tx1" presStyleLbl="revTx" presStyleIdx="2" presStyleCnt="3"/>
      <dgm:spPr/>
    </dgm:pt>
    <dgm:pt modelId="{6A25A64C-361B-4F4F-8FB1-681D1BE5D85A}" type="pres">
      <dgm:prSet presAssocID="{75510E03-5031-4E61-BBBC-804064A17006}" presName="vert1" presStyleCnt="0"/>
      <dgm:spPr/>
    </dgm:pt>
  </dgm:ptLst>
  <dgm:cxnLst>
    <dgm:cxn modelId="{1609E537-55F9-4FED-BB1E-3E31A83DCF48}" type="presOf" srcId="{D566D1CE-3F23-4F07-9063-A5728FEED0E5}" destId="{90097008-6FE7-416C-A418-1396180B26E1}" srcOrd="0" destOrd="0" presId="urn:microsoft.com/office/officeart/2008/layout/LinedList"/>
    <dgm:cxn modelId="{2AD08989-9AC8-4D9F-998E-EFF449CFEABF}" type="presOf" srcId="{75510E03-5031-4E61-BBBC-804064A17006}" destId="{8B88DA02-3ECF-4FF4-9089-92DD0624B801}" srcOrd="0" destOrd="0" presId="urn:microsoft.com/office/officeart/2008/layout/LinedList"/>
    <dgm:cxn modelId="{1E0D9AAE-AB85-4141-AD9D-05E2F8E350E5}" type="presOf" srcId="{A19248AB-F758-415B-959C-6C92134D2EFC}" destId="{EA5BDE4B-2CB5-4124-AFA5-499AABA5BFB9}" srcOrd="0" destOrd="0" presId="urn:microsoft.com/office/officeart/2008/layout/LinedList"/>
    <dgm:cxn modelId="{071BFEC1-3D3D-43EA-94BD-AF17090FB0BB}" srcId="{A19248AB-F758-415B-959C-6C92134D2EFC}" destId="{35F8E4FB-0584-4118-ABD3-97FDBA3FA640}" srcOrd="0" destOrd="0" parTransId="{7A97F78F-DEE3-4990-8C94-B6910D0562D2}" sibTransId="{5C123634-2FB1-4AD2-BCF3-ABC02A9417E6}"/>
    <dgm:cxn modelId="{354089EB-CF71-4100-B40B-CF10904E3EE4}" type="presOf" srcId="{35F8E4FB-0584-4118-ABD3-97FDBA3FA640}" destId="{E874C7BA-6169-4053-AC21-63490B368F7C}" srcOrd="0" destOrd="0" presId="urn:microsoft.com/office/officeart/2008/layout/LinedList"/>
    <dgm:cxn modelId="{635438EE-C9B9-4132-9ED8-9538F3ADC697}" srcId="{A19248AB-F758-415B-959C-6C92134D2EFC}" destId="{75510E03-5031-4E61-BBBC-804064A17006}" srcOrd="2" destOrd="0" parTransId="{A03958DD-96C7-4F3B-BD26-BD6EB0772571}" sibTransId="{4252353B-90EE-431F-8204-57795EC0CE76}"/>
    <dgm:cxn modelId="{0A03FFEF-1FB9-443A-8C02-87B77204A027}" srcId="{A19248AB-F758-415B-959C-6C92134D2EFC}" destId="{D566D1CE-3F23-4F07-9063-A5728FEED0E5}" srcOrd="1" destOrd="0" parTransId="{E648CE80-CED1-4B24-99D7-FCC3B351E110}" sibTransId="{99FA6CF7-1765-4990-8D11-29D308FD1F9D}"/>
    <dgm:cxn modelId="{EE490F94-B214-41EC-AE20-17F2729EA760}" type="presParOf" srcId="{EA5BDE4B-2CB5-4124-AFA5-499AABA5BFB9}" destId="{BD03E48F-15F4-4E52-A569-FA90FE5EAFC9}" srcOrd="0" destOrd="0" presId="urn:microsoft.com/office/officeart/2008/layout/LinedList"/>
    <dgm:cxn modelId="{54420240-6528-42DB-8EC2-42B863CC6C2A}" type="presParOf" srcId="{EA5BDE4B-2CB5-4124-AFA5-499AABA5BFB9}" destId="{7EA67769-7E48-417B-91BA-00968471219F}" srcOrd="1" destOrd="0" presId="urn:microsoft.com/office/officeart/2008/layout/LinedList"/>
    <dgm:cxn modelId="{6BB37797-6856-4118-B28F-69B09187C139}" type="presParOf" srcId="{7EA67769-7E48-417B-91BA-00968471219F}" destId="{E874C7BA-6169-4053-AC21-63490B368F7C}" srcOrd="0" destOrd="0" presId="urn:microsoft.com/office/officeart/2008/layout/LinedList"/>
    <dgm:cxn modelId="{6C604603-C9DF-44DC-9056-705A2C7413CF}" type="presParOf" srcId="{7EA67769-7E48-417B-91BA-00968471219F}" destId="{3D6A9EF0-63C7-491C-A05C-8F5281977A6E}" srcOrd="1" destOrd="0" presId="urn:microsoft.com/office/officeart/2008/layout/LinedList"/>
    <dgm:cxn modelId="{4C54FB8B-0C16-45CD-ACAA-88F3A7874CAA}" type="presParOf" srcId="{EA5BDE4B-2CB5-4124-AFA5-499AABA5BFB9}" destId="{AB17B1D4-A2D1-4767-A171-714AA0322D0A}" srcOrd="2" destOrd="0" presId="urn:microsoft.com/office/officeart/2008/layout/LinedList"/>
    <dgm:cxn modelId="{917C1AA1-642A-4D4F-BE6D-591A1653200F}" type="presParOf" srcId="{EA5BDE4B-2CB5-4124-AFA5-499AABA5BFB9}" destId="{541888E7-5CF8-40FE-B14D-7D580F5D5555}" srcOrd="3" destOrd="0" presId="urn:microsoft.com/office/officeart/2008/layout/LinedList"/>
    <dgm:cxn modelId="{A517AA53-68BE-4A82-A9D6-D09A1093BF93}" type="presParOf" srcId="{541888E7-5CF8-40FE-B14D-7D580F5D5555}" destId="{90097008-6FE7-416C-A418-1396180B26E1}" srcOrd="0" destOrd="0" presId="urn:microsoft.com/office/officeart/2008/layout/LinedList"/>
    <dgm:cxn modelId="{3C5A15E2-D833-4003-B663-454DE5538A81}" type="presParOf" srcId="{541888E7-5CF8-40FE-B14D-7D580F5D5555}" destId="{7CAEE10F-F3A8-4D93-BCCF-9C6E19808E7F}" srcOrd="1" destOrd="0" presId="urn:microsoft.com/office/officeart/2008/layout/LinedList"/>
    <dgm:cxn modelId="{05A4B8DB-6CBB-40B2-B297-12D5F5081CD5}" type="presParOf" srcId="{EA5BDE4B-2CB5-4124-AFA5-499AABA5BFB9}" destId="{052A291A-771C-4B5E-91D2-FBB0005F8992}" srcOrd="4" destOrd="0" presId="urn:microsoft.com/office/officeart/2008/layout/LinedList"/>
    <dgm:cxn modelId="{6D4C6175-B2BF-404E-B9B2-691C8A01C3B1}" type="presParOf" srcId="{EA5BDE4B-2CB5-4124-AFA5-499AABA5BFB9}" destId="{B3D3E25F-C0B0-44E5-B0FC-DCA1DBFCA2E0}" srcOrd="5" destOrd="0" presId="urn:microsoft.com/office/officeart/2008/layout/LinedList"/>
    <dgm:cxn modelId="{57061722-BFA3-46C0-BC31-553D8028C0B6}" type="presParOf" srcId="{B3D3E25F-C0B0-44E5-B0FC-DCA1DBFCA2E0}" destId="{8B88DA02-3ECF-4FF4-9089-92DD0624B801}" srcOrd="0" destOrd="0" presId="urn:microsoft.com/office/officeart/2008/layout/LinedList"/>
    <dgm:cxn modelId="{46557BF7-2BBE-4EA9-8099-86F559D13632}" type="presParOf" srcId="{B3D3E25F-C0B0-44E5-B0FC-DCA1DBFCA2E0}" destId="{6A25A64C-361B-4F4F-8FB1-681D1BE5D8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5A757A-5BA9-4B4A-B84C-EB6BD5007FC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932453B9-1023-43E6-A1C7-2D503BA54333}">
      <dgm:prSet/>
      <dgm:spPr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Scelta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materiale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C5CFC6-93D7-4CE6-BC1C-0E87239BD094}" type="parTrans" cxnId="{B766C0D3-302C-451D-BA7D-CD51794FA4F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73D934-D7EA-48D7-A575-2FE64C211CCE}" type="sibTrans" cxnId="{B766C0D3-302C-451D-BA7D-CD51794FA4F1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05D0D4-3404-4C00-AB7C-30F23F0C7D92}">
      <dgm:prSet/>
      <dgm:spPr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Progettazione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CAD</a:t>
          </a:r>
        </a:p>
      </dgm:t>
    </dgm:pt>
    <dgm:pt modelId="{F95A7A87-3C99-41C7-826C-C17C314A672B}" type="parTrans" cxnId="{AA48D0BA-6B4C-41AB-BBA7-88C86B8398D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77808F-B072-4B03-90F1-F6F01C031983}" type="sibTrans" cxnId="{AA48D0BA-6B4C-41AB-BBA7-88C86B8398D0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281920-9976-4676-BE52-2DB006CF52E7}">
      <dgm:prSet/>
      <dgm:spPr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Stampa 3D FDM.</a:t>
          </a:r>
        </a:p>
      </dgm:t>
    </dgm:pt>
    <dgm:pt modelId="{F40F32FA-A838-4156-BA9E-2F6A3152191D}" type="parTrans" cxnId="{3A3CF4A2-7C4B-443A-9B71-E6193629FD7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D777B8-0EE9-44E0-8E15-252934FA4224}" type="sibTrans" cxnId="{3A3CF4A2-7C4B-443A-9B71-E6193629FD7E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/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6AEA53-4433-4DC6-99E2-FB3C4556D17E}">
      <dgm:prSet/>
      <dgm:spPr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Realizzazione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prototipo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e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trattamenti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post-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stampa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0683C3-EE77-48E7-971A-CE5ACF53A9EF}" type="parTrans" cxnId="{577C7769-D748-49CE-9DCD-D45F440EA1E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6A3F634-A3FD-4AEA-AA9D-EE73956316E2}" type="sibTrans" cxnId="{577C7769-D748-49CE-9DCD-D45F440EA1E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6A0A1A-34B1-438D-B55F-4566B881EDC3}">
      <dgm:prSet/>
      <dgm:spPr>
        <a:ln>
          <a:solidFill>
            <a:schemeClr val="tx2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Assemblaggio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592D18-8754-42EE-B5E2-286C2423490F}" type="parTrans" cxnId="{9E51B6F9-3771-4B9D-AB5F-157A725BE94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0E924D-4AC9-4180-A472-090C144CC96C}" type="sibTrans" cxnId="{9E51B6F9-3771-4B9D-AB5F-157A725BE94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ADE17F-867A-4B20-8242-03B6B92A98C2}" type="pres">
      <dgm:prSet presAssocID="{BB5A757A-5BA9-4B4A-B84C-EB6BD5007FCA}" presName="Name0" presStyleCnt="0">
        <dgm:presLayoutVars>
          <dgm:dir/>
          <dgm:resizeHandles val="exact"/>
        </dgm:presLayoutVars>
      </dgm:prSet>
      <dgm:spPr/>
    </dgm:pt>
    <dgm:pt modelId="{1D4F03E6-3FA4-4323-8BCE-7D50D509BDBC}" type="pres">
      <dgm:prSet presAssocID="{932453B9-1023-43E6-A1C7-2D503BA54333}" presName="node" presStyleLbl="node1" presStyleIdx="0" presStyleCnt="5">
        <dgm:presLayoutVars>
          <dgm:bulletEnabled val="1"/>
        </dgm:presLayoutVars>
      </dgm:prSet>
      <dgm:spPr/>
    </dgm:pt>
    <dgm:pt modelId="{9BA88C4A-A5BF-4903-A9CE-7000EF734B21}" type="pres">
      <dgm:prSet presAssocID="{3F73D934-D7EA-48D7-A575-2FE64C211CCE}" presName="sibTrans" presStyleLbl="sibTrans1D1" presStyleIdx="0" presStyleCnt="4"/>
      <dgm:spPr/>
    </dgm:pt>
    <dgm:pt modelId="{B829B168-FE43-4E89-906E-683423DDEB96}" type="pres">
      <dgm:prSet presAssocID="{3F73D934-D7EA-48D7-A575-2FE64C211CCE}" presName="connectorText" presStyleLbl="sibTrans1D1" presStyleIdx="0" presStyleCnt="4"/>
      <dgm:spPr/>
    </dgm:pt>
    <dgm:pt modelId="{7053F91F-DAE6-40D0-AD27-97AAA7677EB4}" type="pres">
      <dgm:prSet presAssocID="{B005D0D4-3404-4C00-AB7C-30F23F0C7D92}" presName="node" presStyleLbl="node1" presStyleIdx="1" presStyleCnt="5" custLinFactNeighborX="-59" custLinFactNeighborY="-179">
        <dgm:presLayoutVars>
          <dgm:bulletEnabled val="1"/>
        </dgm:presLayoutVars>
      </dgm:prSet>
      <dgm:spPr/>
    </dgm:pt>
    <dgm:pt modelId="{2F492655-1690-4C73-AD38-18CC200F7403}" type="pres">
      <dgm:prSet presAssocID="{F877808F-B072-4B03-90F1-F6F01C031983}" presName="sibTrans" presStyleLbl="sibTrans1D1" presStyleIdx="1" presStyleCnt="4"/>
      <dgm:spPr/>
    </dgm:pt>
    <dgm:pt modelId="{6A61061A-FAD1-4EA3-9CA0-402D42D04B11}" type="pres">
      <dgm:prSet presAssocID="{F877808F-B072-4B03-90F1-F6F01C031983}" presName="connectorText" presStyleLbl="sibTrans1D1" presStyleIdx="1" presStyleCnt="4"/>
      <dgm:spPr/>
    </dgm:pt>
    <dgm:pt modelId="{97BD7F54-E584-47D2-86AC-DD4E2F743492}" type="pres">
      <dgm:prSet presAssocID="{F3281920-9976-4676-BE52-2DB006CF52E7}" presName="node" presStyleLbl="node1" presStyleIdx="2" presStyleCnt="5">
        <dgm:presLayoutVars>
          <dgm:bulletEnabled val="1"/>
        </dgm:presLayoutVars>
      </dgm:prSet>
      <dgm:spPr/>
    </dgm:pt>
    <dgm:pt modelId="{CD6A6542-7F71-4164-9C81-F220585F4A38}" type="pres">
      <dgm:prSet presAssocID="{23D777B8-0EE9-44E0-8E15-252934FA4224}" presName="sibTrans" presStyleLbl="sibTrans1D1" presStyleIdx="2" presStyleCnt="4"/>
      <dgm:spPr/>
    </dgm:pt>
    <dgm:pt modelId="{8D1679DB-16C9-42C5-9FB4-111E8B4346AA}" type="pres">
      <dgm:prSet presAssocID="{23D777B8-0EE9-44E0-8E15-252934FA4224}" presName="connectorText" presStyleLbl="sibTrans1D1" presStyleIdx="2" presStyleCnt="4"/>
      <dgm:spPr/>
    </dgm:pt>
    <dgm:pt modelId="{1E0B052B-BCE6-4A9A-B408-818D17AACC11}" type="pres">
      <dgm:prSet presAssocID="{356AEA53-4433-4DC6-99E2-FB3C4556D17E}" presName="node" presStyleLbl="node1" presStyleIdx="3" presStyleCnt="5">
        <dgm:presLayoutVars>
          <dgm:bulletEnabled val="1"/>
        </dgm:presLayoutVars>
      </dgm:prSet>
      <dgm:spPr/>
    </dgm:pt>
    <dgm:pt modelId="{3CE5C571-BEF7-49D7-8CC7-644DB0897582}" type="pres">
      <dgm:prSet presAssocID="{46A3F634-A3FD-4AEA-AA9D-EE73956316E2}" presName="sibTrans" presStyleLbl="sibTrans1D1" presStyleIdx="3" presStyleCnt="4"/>
      <dgm:spPr/>
    </dgm:pt>
    <dgm:pt modelId="{8A3A2B53-F504-485B-BC00-9FA48322FD22}" type="pres">
      <dgm:prSet presAssocID="{46A3F634-A3FD-4AEA-AA9D-EE73956316E2}" presName="connectorText" presStyleLbl="sibTrans1D1" presStyleIdx="3" presStyleCnt="4"/>
      <dgm:spPr/>
    </dgm:pt>
    <dgm:pt modelId="{AAF5E3EC-FFA5-4892-98BA-3D2F00BB52A3}" type="pres">
      <dgm:prSet presAssocID="{586A0A1A-34B1-438D-B55F-4566B881EDC3}" presName="node" presStyleLbl="node1" presStyleIdx="4" presStyleCnt="5">
        <dgm:presLayoutVars>
          <dgm:bulletEnabled val="1"/>
        </dgm:presLayoutVars>
      </dgm:prSet>
      <dgm:spPr/>
    </dgm:pt>
  </dgm:ptLst>
  <dgm:cxnLst>
    <dgm:cxn modelId="{E757BC05-0FB7-4527-9E1D-8B84EE360A20}" type="presOf" srcId="{3F73D934-D7EA-48D7-A575-2FE64C211CCE}" destId="{B829B168-FE43-4E89-906E-683423DDEB96}" srcOrd="1" destOrd="0" presId="urn:microsoft.com/office/officeart/2016/7/layout/RepeatingBendingProcessNew"/>
    <dgm:cxn modelId="{6A185A15-BD60-46CD-9B85-E410B9B3401D}" type="presOf" srcId="{F3281920-9976-4676-BE52-2DB006CF52E7}" destId="{97BD7F54-E584-47D2-86AC-DD4E2F743492}" srcOrd="0" destOrd="0" presId="urn:microsoft.com/office/officeart/2016/7/layout/RepeatingBendingProcessNew"/>
    <dgm:cxn modelId="{54D5A816-3763-44DD-9817-A6AB819F121C}" type="presOf" srcId="{356AEA53-4433-4DC6-99E2-FB3C4556D17E}" destId="{1E0B052B-BCE6-4A9A-B408-818D17AACC11}" srcOrd="0" destOrd="0" presId="urn:microsoft.com/office/officeart/2016/7/layout/RepeatingBendingProcessNew"/>
    <dgm:cxn modelId="{61603717-A76A-47C2-81F1-15694906E7D5}" type="presOf" srcId="{23D777B8-0EE9-44E0-8E15-252934FA4224}" destId="{8D1679DB-16C9-42C5-9FB4-111E8B4346AA}" srcOrd="1" destOrd="0" presId="urn:microsoft.com/office/officeart/2016/7/layout/RepeatingBendingProcessNew"/>
    <dgm:cxn modelId="{F1C12B18-B9EF-45AD-8E01-67157E66FF4C}" type="presOf" srcId="{F877808F-B072-4B03-90F1-F6F01C031983}" destId="{2F492655-1690-4C73-AD38-18CC200F7403}" srcOrd="0" destOrd="0" presId="urn:microsoft.com/office/officeart/2016/7/layout/RepeatingBendingProcessNew"/>
    <dgm:cxn modelId="{FB6A101C-1DDA-48C0-A76B-64DF2AAE6511}" type="presOf" srcId="{B005D0D4-3404-4C00-AB7C-30F23F0C7D92}" destId="{7053F91F-DAE6-40D0-AD27-97AAA7677EB4}" srcOrd="0" destOrd="0" presId="urn:microsoft.com/office/officeart/2016/7/layout/RepeatingBendingProcessNew"/>
    <dgm:cxn modelId="{C810B660-27CF-4244-B70A-6E2922FA5FF2}" type="presOf" srcId="{23D777B8-0EE9-44E0-8E15-252934FA4224}" destId="{CD6A6542-7F71-4164-9C81-F220585F4A38}" srcOrd="0" destOrd="0" presId="urn:microsoft.com/office/officeart/2016/7/layout/RepeatingBendingProcessNew"/>
    <dgm:cxn modelId="{577C7769-D748-49CE-9DCD-D45F440EA1E7}" srcId="{BB5A757A-5BA9-4B4A-B84C-EB6BD5007FCA}" destId="{356AEA53-4433-4DC6-99E2-FB3C4556D17E}" srcOrd="3" destOrd="0" parTransId="{6A0683C3-EE77-48E7-971A-CE5ACF53A9EF}" sibTransId="{46A3F634-A3FD-4AEA-AA9D-EE73956316E2}"/>
    <dgm:cxn modelId="{8195B772-F181-4A57-A962-B51F24BF95B6}" type="presOf" srcId="{3F73D934-D7EA-48D7-A575-2FE64C211CCE}" destId="{9BA88C4A-A5BF-4903-A9CE-7000EF734B21}" srcOrd="0" destOrd="0" presId="urn:microsoft.com/office/officeart/2016/7/layout/RepeatingBendingProcessNew"/>
    <dgm:cxn modelId="{95502975-CF61-4FBD-AC15-CCCB7AA346E9}" type="presOf" srcId="{932453B9-1023-43E6-A1C7-2D503BA54333}" destId="{1D4F03E6-3FA4-4323-8BCE-7D50D509BDBC}" srcOrd="0" destOrd="0" presId="urn:microsoft.com/office/officeart/2016/7/layout/RepeatingBendingProcessNew"/>
    <dgm:cxn modelId="{DC79BE9C-9C3F-4C8A-BFD4-B726D4CE3B45}" type="presOf" srcId="{586A0A1A-34B1-438D-B55F-4566B881EDC3}" destId="{AAF5E3EC-FFA5-4892-98BA-3D2F00BB52A3}" srcOrd="0" destOrd="0" presId="urn:microsoft.com/office/officeart/2016/7/layout/RepeatingBendingProcessNew"/>
    <dgm:cxn modelId="{3A3CF4A2-7C4B-443A-9B71-E6193629FD7E}" srcId="{BB5A757A-5BA9-4B4A-B84C-EB6BD5007FCA}" destId="{F3281920-9976-4676-BE52-2DB006CF52E7}" srcOrd="2" destOrd="0" parTransId="{F40F32FA-A838-4156-BA9E-2F6A3152191D}" sibTransId="{23D777B8-0EE9-44E0-8E15-252934FA4224}"/>
    <dgm:cxn modelId="{AA48D0BA-6B4C-41AB-BBA7-88C86B8398D0}" srcId="{BB5A757A-5BA9-4B4A-B84C-EB6BD5007FCA}" destId="{B005D0D4-3404-4C00-AB7C-30F23F0C7D92}" srcOrd="1" destOrd="0" parTransId="{F95A7A87-3C99-41C7-826C-C17C314A672B}" sibTransId="{F877808F-B072-4B03-90F1-F6F01C031983}"/>
    <dgm:cxn modelId="{B766C0D3-302C-451D-BA7D-CD51794FA4F1}" srcId="{BB5A757A-5BA9-4B4A-B84C-EB6BD5007FCA}" destId="{932453B9-1023-43E6-A1C7-2D503BA54333}" srcOrd="0" destOrd="0" parTransId="{E0C5CFC6-93D7-4CE6-BC1C-0E87239BD094}" sibTransId="{3F73D934-D7EA-48D7-A575-2FE64C211CCE}"/>
    <dgm:cxn modelId="{B1ED59DE-4BBF-4D93-85CF-740433E84157}" type="presOf" srcId="{BB5A757A-5BA9-4B4A-B84C-EB6BD5007FCA}" destId="{BAADE17F-867A-4B20-8242-03B6B92A98C2}" srcOrd="0" destOrd="0" presId="urn:microsoft.com/office/officeart/2016/7/layout/RepeatingBendingProcessNew"/>
    <dgm:cxn modelId="{27DF36E5-5097-41FE-808A-D562C976B710}" type="presOf" srcId="{F877808F-B072-4B03-90F1-F6F01C031983}" destId="{6A61061A-FAD1-4EA3-9CA0-402D42D04B11}" srcOrd="1" destOrd="0" presId="urn:microsoft.com/office/officeart/2016/7/layout/RepeatingBendingProcessNew"/>
    <dgm:cxn modelId="{6C8D06E8-1EA8-469B-9629-8F8CF5C3A3E0}" type="presOf" srcId="{46A3F634-A3FD-4AEA-AA9D-EE73956316E2}" destId="{8A3A2B53-F504-485B-BC00-9FA48322FD22}" srcOrd="1" destOrd="0" presId="urn:microsoft.com/office/officeart/2016/7/layout/RepeatingBendingProcessNew"/>
    <dgm:cxn modelId="{9E51B6F9-3771-4B9D-AB5F-157A725BE942}" srcId="{BB5A757A-5BA9-4B4A-B84C-EB6BD5007FCA}" destId="{586A0A1A-34B1-438D-B55F-4566B881EDC3}" srcOrd="4" destOrd="0" parTransId="{6D592D18-8754-42EE-B5E2-286C2423490F}" sibTransId="{8D0E924D-4AC9-4180-A472-090C144CC96C}"/>
    <dgm:cxn modelId="{5B2AE9F9-88F4-4293-8712-933D9EC3096C}" type="presOf" srcId="{46A3F634-A3FD-4AEA-AA9D-EE73956316E2}" destId="{3CE5C571-BEF7-49D7-8CC7-644DB0897582}" srcOrd="0" destOrd="0" presId="urn:microsoft.com/office/officeart/2016/7/layout/RepeatingBendingProcessNew"/>
    <dgm:cxn modelId="{768F0727-A24D-4DA0-AD9E-63A482077908}" type="presParOf" srcId="{BAADE17F-867A-4B20-8242-03B6B92A98C2}" destId="{1D4F03E6-3FA4-4323-8BCE-7D50D509BDBC}" srcOrd="0" destOrd="0" presId="urn:microsoft.com/office/officeart/2016/7/layout/RepeatingBendingProcessNew"/>
    <dgm:cxn modelId="{686C913A-8C44-4909-AA76-52E3C0304017}" type="presParOf" srcId="{BAADE17F-867A-4B20-8242-03B6B92A98C2}" destId="{9BA88C4A-A5BF-4903-A9CE-7000EF734B21}" srcOrd="1" destOrd="0" presId="urn:microsoft.com/office/officeart/2016/7/layout/RepeatingBendingProcessNew"/>
    <dgm:cxn modelId="{C5A010BF-BF99-4B90-A3BE-1D8C345D49EE}" type="presParOf" srcId="{9BA88C4A-A5BF-4903-A9CE-7000EF734B21}" destId="{B829B168-FE43-4E89-906E-683423DDEB96}" srcOrd="0" destOrd="0" presId="urn:microsoft.com/office/officeart/2016/7/layout/RepeatingBendingProcessNew"/>
    <dgm:cxn modelId="{8D7BC564-B2A3-4AD9-9FB3-348B6A7C61C7}" type="presParOf" srcId="{BAADE17F-867A-4B20-8242-03B6B92A98C2}" destId="{7053F91F-DAE6-40D0-AD27-97AAA7677EB4}" srcOrd="2" destOrd="0" presId="urn:microsoft.com/office/officeart/2016/7/layout/RepeatingBendingProcessNew"/>
    <dgm:cxn modelId="{B669F9B8-450B-4DBF-A083-D7419993609E}" type="presParOf" srcId="{BAADE17F-867A-4B20-8242-03B6B92A98C2}" destId="{2F492655-1690-4C73-AD38-18CC200F7403}" srcOrd="3" destOrd="0" presId="urn:microsoft.com/office/officeart/2016/7/layout/RepeatingBendingProcessNew"/>
    <dgm:cxn modelId="{4A1CD37B-EEFC-4E71-B050-EFA39CDC6CA6}" type="presParOf" srcId="{2F492655-1690-4C73-AD38-18CC200F7403}" destId="{6A61061A-FAD1-4EA3-9CA0-402D42D04B11}" srcOrd="0" destOrd="0" presId="urn:microsoft.com/office/officeart/2016/7/layout/RepeatingBendingProcessNew"/>
    <dgm:cxn modelId="{6FB25B28-EE2D-4FD7-A762-875A449FD34A}" type="presParOf" srcId="{BAADE17F-867A-4B20-8242-03B6B92A98C2}" destId="{97BD7F54-E584-47D2-86AC-DD4E2F743492}" srcOrd="4" destOrd="0" presId="urn:microsoft.com/office/officeart/2016/7/layout/RepeatingBendingProcessNew"/>
    <dgm:cxn modelId="{C2ACD781-4EDC-4474-B0FE-A27546FDCDBF}" type="presParOf" srcId="{BAADE17F-867A-4B20-8242-03B6B92A98C2}" destId="{CD6A6542-7F71-4164-9C81-F220585F4A38}" srcOrd="5" destOrd="0" presId="urn:microsoft.com/office/officeart/2016/7/layout/RepeatingBendingProcessNew"/>
    <dgm:cxn modelId="{A932009B-FB42-4118-80A5-2AFE85923304}" type="presParOf" srcId="{CD6A6542-7F71-4164-9C81-F220585F4A38}" destId="{8D1679DB-16C9-42C5-9FB4-111E8B4346AA}" srcOrd="0" destOrd="0" presId="urn:microsoft.com/office/officeart/2016/7/layout/RepeatingBendingProcessNew"/>
    <dgm:cxn modelId="{542320A9-8E6D-4BF9-8817-2DEB23954504}" type="presParOf" srcId="{BAADE17F-867A-4B20-8242-03B6B92A98C2}" destId="{1E0B052B-BCE6-4A9A-B408-818D17AACC11}" srcOrd="6" destOrd="0" presId="urn:microsoft.com/office/officeart/2016/7/layout/RepeatingBendingProcessNew"/>
    <dgm:cxn modelId="{60C01C8F-CAE6-43C6-9009-70B06725AC2B}" type="presParOf" srcId="{BAADE17F-867A-4B20-8242-03B6B92A98C2}" destId="{3CE5C571-BEF7-49D7-8CC7-644DB0897582}" srcOrd="7" destOrd="0" presId="urn:microsoft.com/office/officeart/2016/7/layout/RepeatingBendingProcessNew"/>
    <dgm:cxn modelId="{215CA212-60C1-4707-B68D-B1C3E70A0A0A}" type="presParOf" srcId="{3CE5C571-BEF7-49D7-8CC7-644DB0897582}" destId="{8A3A2B53-F504-485B-BC00-9FA48322FD22}" srcOrd="0" destOrd="0" presId="urn:microsoft.com/office/officeart/2016/7/layout/RepeatingBendingProcessNew"/>
    <dgm:cxn modelId="{C3366C88-4CCD-469B-9D16-16CEF81E162C}" type="presParOf" srcId="{BAADE17F-867A-4B20-8242-03B6B92A98C2}" destId="{AAF5E3EC-FFA5-4892-98BA-3D2F00BB52A3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9BEBD8-3942-4690-844D-D9DF92306958}" type="doc">
      <dgm:prSet loTypeId="urn:microsoft.com/office/officeart/2005/8/layout/vProcess5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1A589A4-AB66-4D1A-8620-C90BF94CB555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it-IT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Esame microscopico ottico</a:t>
          </a:r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(×50–×200): prima verifica di eventuali micro-fratture nel film, uniformità del </a:t>
          </a:r>
          <a:r>
            <a:rPr lang="it-IT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coating</a:t>
          </a:r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 corretto posizionamento dei fili.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6E3F95C-5030-465F-A034-652FA118BF9C}" type="parTrans" cxnId="{9220C228-287A-43DC-94F9-65F48D058BC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1E74C8-ACA1-48C5-8A4B-984E70CAA4C4}" type="sibTrans" cxnId="{9220C228-287A-43DC-94F9-65F48D058BC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381C33-2248-409B-83EC-FE5A5128CC4B}">
      <dgm:prSet/>
      <dgm:spPr/>
      <dgm:t>
        <a:bodyPr/>
        <a:lstStyle/>
        <a:p>
          <a:r>
            <a:rPr lang="it-IT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Prova di continuità elettrica</a:t>
          </a:r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La prova di continuità elettrica consiste nel misurare la resistenza di contatto tra filo ed elettrodo e verificarne la stabilità (&lt;±5% di variazione) anche dopo sollecitazioni meccaniche e termiche.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95EDA2-D81A-46C4-85B4-257A2D990BBD}" type="parTrans" cxnId="{008EDF23-3FB5-4757-ADE9-378F53439C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DF76DF-36EC-47C7-89B2-C7D06322BEAF}" type="sibTrans" cxnId="{008EDF23-3FB5-4757-ADE9-378F53439CE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3920F8-5309-4D65-A8F2-518B98E144BD}">
      <dgm:prSet/>
      <dgm:spPr/>
      <dgm:t>
        <a:bodyPr/>
        <a:lstStyle/>
        <a:p>
          <a:r>
            <a:rPr lang="it-IT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Spettroscopia FTIR</a:t>
          </a:r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L’analisi FTIR post-assemblaggio serve a confermare l’integrità del P(VDF-</a:t>
          </a:r>
          <a:r>
            <a:rPr lang="it-IT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), verificando i picchi caratteristici della fase β (840 cm⁻¹) e l’assenza di bande anomale dovute a contaminazioni da resine o solventi.</a:t>
          </a:r>
          <a:endParaRPr lang="en-US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21F674-BB5A-46ED-A255-C338C10DC92D}" type="parTrans" cxnId="{22F48E4E-D3A2-4739-A8C7-D3143527F68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05513E-B7CC-4BCD-B90C-A634DA2C616B}" type="sibTrans" cxnId="{22F48E4E-D3A2-4739-A8C7-D3143527F68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85F8E5-36E7-4A92-8AEA-8DB8F39BF6EE}" type="pres">
      <dgm:prSet presAssocID="{1C9BEBD8-3942-4690-844D-D9DF92306958}" presName="outerComposite" presStyleCnt="0">
        <dgm:presLayoutVars>
          <dgm:chMax val="5"/>
          <dgm:dir/>
          <dgm:resizeHandles val="exact"/>
        </dgm:presLayoutVars>
      </dgm:prSet>
      <dgm:spPr/>
    </dgm:pt>
    <dgm:pt modelId="{BC13EB83-8E63-4615-A612-51EAF7817005}" type="pres">
      <dgm:prSet presAssocID="{1C9BEBD8-3942-4690-844D-D9DF92306958}" presName="dummyMaxCanvas" presStyleCnt="0">
        <dgm:presLayoutVars/>
      </dgm:prSet>
      <dgm:spPr/>
    </dgm:pt>
    <dgm:pt modelId="{9A81B4B1-F217-4A19-909C-3165F969B3D7}" type="pres">
      <dgm:prSet presAssocID="{1C9BEBD8-3942-4690-844D-D9DF92306958}" presName="ThreeNodes_1" presStyleLbl="node1" presStyleIdx="0" presStyleCnt="3">
        <dgm:presLayoutVars>
          <dgm:bulletEnabled val="1"/>
        </dgm:presLayoutVars>
      </dgm:prSet>
      <dgm:spPr/>
    </dgm:pt>
    <dgm:pt modelId="{3B49416C-FFB3-40B7-BB13-74D9329C179A}" type="pres">
      <dgm:prSet presAssocID="{1C9BEBD8-3942-4690-844D-D9DF92306958}" presName="ThreeNodes_2" presStyleLbl="node1" presStyleIdx="1" presStyleCnt="3">
        <dgm:presLayoutVars>
          <dgm:bulletEnabled val="1"/>
        </dgm:presLayoutVars>
      </dgm:prSet>
      <dgm:spPr/>
    </dgm:pt>
    <dgm:pt modelId="{3B3D673B-83D6-44AB-B196-CB093F06B89D}" type="pres">
      <dgm:prSet presAssocID="{1C9BEBD8-3942-4690-844D-D9DF92306958}" presName="ThreeNodes_3" presStyleLbl="node1" presStyleIdx="2" presStyleCnt="3">
        <dgm:presLayoutVars>
          <dgm:bulletEnabled val="1"/>
        </dgm:presLayoutVars>
      </dgm:prSet>
      <dgm:spPr/>
    </dgm:pt>
    <dgm:pt modelId="{35F752CB-DD45-4ED7-B2E4-37B88FD2B1EE}" type="pres">
      <dgm:prSet presAssocID="{1C9BEBD8-3942-4690-844D-D9DF92306958}" presName="ThreeConn_1-2" presStyleLbl="fgAccFollowNode1" presStyleIdx="0" presStyleCnt="2">
        <dgm:presLayoutVars>
          <dgm:bulletEnabled val="1"/>
        </dgm:presLayoutVars>
      </dgm:prSet>
      <dgm:spPr/>
    </dgm:pt>
    <dgm:pt modelId="{6EFD1C5E-2489-4F55-8171-7472E78ED6B5}" type="pres">
      <dgm:prSet presAssocID="{1C9BEBD8-3942-4690-844D-D9DF92306958}" presName="ThreeConn_2-3" presStyleLbl="fgAccFollowNode1" presStyleIdx="1" presStyleCnt="2">
        <dgm:presLayoutVars>
          <dgm:bulletEnabled val="1"/>
        </dgm:presLayoutVars>
      </dgm:prSet>
      <dgm:spPr/>
    </dgm:pt>
    <dgm:pt modelId="{075A036E-5818-4CD6-B006-27BB83B431A9}" type="pres">
      <dgm:prSet presAssocID="{1C9BEBD8-3942-4690-844D-D9DF92306958}" presName="ThreeNodes_1_text" presStyleLbl="node1" presStyleIdx="2" presStyleCnt="3">
        <dgm:presLayoutVars>
          <dgm:bulletEnabled val="1"/>
        </dgm:presLayoutVars>
      </dgm:prSet>
      <dgm:spPr/>
    </dgm:pt>
    <dgm:pt modelId="{3974651F-A4F9-4AF8-9EEE-F1856155C0C7}" type="pres">
      <dgm:prSet presAssocID="{1C9BEBD8-3942-4690-844D-D9DF92306958}" presName="ThreeNodes_2_text" presStyleLbl="node1" presStyleIdx="2" presStyleCnt="3">
        <dgm:presLayoutVars>
          <dgm:bulletEnabled val="1"/>
        </dgm:presLayoutVars>
      </dgm:prSet>
      <dgm:spPr/>
    </dgm:pt>
    <dgm:pt modelId="{5BBFDE3E-C361-4676-848B-1749941D3E4F}" type="pres">
      <dgm:prSet presAssocID="{1C9BEBD8-3942-4690-844D-D9DF9230695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08EDF23-3FB5-4757-ADE9-378F53439CE3}" srcId="{1C9BEBD8-3942-4690-844D-D9DF92306958}" destId="{76381C33-2248-409B-83EC-FE5A5128CC4B}" srcOrd="1" destOrd="0" parTransId="{5295EDA2-D81A-46C4-85B4-257A2D990BBD}" sibTransId="{EBDF76DF-36EC-47C7-89B2-C7D06322BEAF}"/>
    <dgm:cxn modelId="{9220C228-287A-43DC-94F9-65F48D058BC7}" srcId="{1C9BEBD8-3942-4690-844D-D9DF92306958}" destId="{C1A589A4-AB66-4D1A-8620-C90BF94CB555}" srcOrd="0" destOrd="0" parTransId="{06E3F95C-5030-465F-A034-652FA118BF9C}" sibTransId="{E61E74C8-ACA1-48C5-8A4B-984E70CAA4C4}"/>
    <dgm:cxn modelId="{22F48E4E-D3A2-4739-A8C7-D3143527F685}" srcId="{1C9BEBD8-3942-4690-844D-D9DF92306958}" destId="{FB3920F8-5309-4D65-A8F2-518B98E144BD}" srcOrd="2" destOrd="0" parTransId="{A921F674-BB5A-46ED-A255-C338C10DC92D}" sibTransId="{2905513E-B7CC-4BCD-B90C-A634DA2C616B}"/>
    <dgm:cxn modelId="{50A29976-E93C-4C82-8CAF-D045EE4F5EA0}" type="presOf" srcId="{FB3920F8-5309-4D65-A8F2-518B98E144BD}" destId="{5BBFDE3E-C361-4676-848B-1749941D3E4F}" srcOrd="1" destOrd="0" presId="urn:microsoft.com/office/officeart/2005/8/layout/vProcess5"/>
    <dgm:cxn modelId="{586EAA7C-6303-4033-B652-B26E45CD4A3A}" type="presOf" srcId="{C1A589A4-AB66-4D1A-8620-C90BF94CB555}" destId="{075A036E-5818-4CD6-B006-27BB83B431A9}" srcOrd="1" destOrd="0" presId="urn:microsoft.com/office/officeart/2005/8/layout/vProcess5"/>
    <dgm:cxn modelId="{BACB0880-205F-48C1-99BB-1EFA87B86378}" type="presOf" srcId="{FB3920F8-5309-4D65-A8F2-518B98E144BD}" destId="{3B3D673B-83D6-44AB-B196-CB093F06B89D}" srcOrd="0" destOrd="0" presId="urn:microsoft.com/office/officeart/2005/8/layout/vProcess5"/>
    <dgm:cxn modelId="{089421A4-5FE9-40C2-A8EE-E1C1F4991A98}" type="presOf" srcId="{1C9BEBD8-3942-4690-844D-D9DF92306958}" destId="{CA85F8E5-36E7-4A92-8AEA-8DB8F39BF6EE}" srcOrd="0" destOrd="0" presId="urn:microsoft.com/office/officeart/2005/8/layout/vProcess5"/>
    <dgm:cxn modelId="{328ED6C2-3CD0-4E86-9DCA-765D2F3AFAFF}" type="presOf" srcId="{76381C33-2248-409B-83EC-FE5A5128CC4B}" destId="{3974651F-A4F9-4AF8-9EEE-F1856155C0C7}" srcOrd="1" destOrd="0" presId="urn:microsoft.com/office/officeart/2005/8/layout/vProcess5"/>
    <dgm:cxn modelId="{A33E69C6-2B11-4D85-801B-D6883259AA2E}" type="presOf" srcId="{EBDF76DF-36EC-47C7-89B2-C7D06322BEAF}" destId="{6EFD1C5E-2489-4F55-8171-7472E78ED6B5}" srcOrd="0" destOrd="0" presId="urn:microsoft.com/office/officeart/2005/8/layout/vProcess5"/>
    <dgm:cxn modelId="{619836CE-7064-421E-9AB3-D9EEAD157B4B}" type="presOf" srcId="{C1A589A4-AB66-4D1A-8620-C90BF94CB555}" destId="{9A81B4B1-F217-4A19-909C-3165F969B3D7}" srcOrd="0" destOrd="0" presId="urn:microsoft.com/office/officeart/2005/8/layout/vProcess5"/>
    <dgm:cxn modelId="{AFBEE4E2-3EAB-4090-9F55-260D258F834E}" type="presOf" srcId="{76381C33-2248-409B-83EC-FE5A5128CC4B}" destId="{3B49416C-FFB3-40B7-BB13-74D9329C179A}" srcOrd="0" destOrd="0" presId="urn:microsoft.com/office/officeart/2005/8/layout/vProcess5"/>
    <dgm:cxn modelId="{CE8735FF-F3E3-4013-934B-B784849E8B24}" type="presOf" srcId="{E61E74C8-ACA1-48C5-8A4B-984E70CAA4C4}" destId="{35F752CB-DD45-4ED7-B2E4-37B88FD2B1EE}" srcOrd="0" destOrd="0" presId="urn:microsoft.com/office/officeart/2005/8/layout/vProcess5"/>
    <dgm:cxn modelId="{FAE051B6-3FCA-49AC-B016-B76977D8D4DC}" type="presParOf" srcId="{CA85F8E5-36E7-4A92-8AEA-8DB8F39BF6EE}" destId="{BC13EB83-8E63-4615-A612-51EAF7817005}" srcOrd="0" destOrd="0" presId="urn:microsoft.com/office/officeart/2005/8/layout/vProcess5"/>
    <dgm:cxn modelId="{E1C21C07-5E9A-442E-8E23-B8E529265B32}" type="presParOf" srcId="{CA85F8E5-36E7-4A92-8AEA-8DB8F39BF6EE}" destId="{9A81B4B1-F217-4A19-909C-3165F969B3D7}" srcOrd="1" destOrd="0" presId="urn:microsoft.com/office/officeart/2005/8/layout/vProcess5"/>
    <dgm:cxn modelId="{463D710C-D6DC-4750-9083-B120C973ADCA}" type="presParOf" srcId="{CA85F8E5-36E7-4A92-8AEA-8DB8F39BF6EE}" destId="{3B49416C-FFB3-40B7-BB13-74D9329C179A}" srcOrd="2" destOrd="0" presId="urn:microsoft.com/office/officeart/2005/8/layout/vProcess5"/>
    <dgm:cxn modelId="{8C11C2FD-F895-4477-86FB-03BFFE844509}" type="presParOf" srcId="{CA85F8E5-36E7-4A92-8AEA-8DB8F39BF6EE}" destId="{3B3D673B-83D6-44AB-B196-CB093F06B89D}" srcOrd="3" destOrd="0" presId="urn:microsoft.com/office/officeart/2005/8/layout/vProcess5"/>
    <dgm:cxn modelId="{32C69EFA-4A24-4A30-9D18-9253C5C10D4B}" type="presParOf" srcId="{CA85F8E5-36E7-4A92-8AEA-8DB8F39BF6EE}" destId="{35F752CB-DD45-4ED7-B2E4-37B88FD2B1EE}" srcOrd="4" destOrd="0" presId="urn:microsoft.com/office/officeart/2005/8/layout/vProcess5"/>
    <dgm:cxn modelId="{AF3FD9A9-78C4-4F31-928E-352339EFEA1B}" type="presParOf" srcId="{CA85F8E5-36E7-4A92-8AEA-8DB8F39BF6EE}" destId="{6EFD1C5E-2489-4F55-8171-7472E78ED6B5}" srcOrd="5" destOrd="0" presId="urn:microsoft.com/office/officeart/2005/8/layout/vProcess5"/>
    <dgm:cxn modelId="{F1D80319-3222-4042-B511-3DD4FDF2A905}" type="presParOf" srcId="{CA85F8E5-36E7-4A92-8AEA-8DB8F39BF6EE}" destId="{075A036E-5818-4CD6-B006-27BB83B431A9}" srcOrd="6" destOrd="0" presId="urn:microsoft.com/office/officeart/2005/8/layout/vProcess5"/>
    <dgm:cxn modelId="{7FBEDB03-274D-40D0-A053-1BF66A2C2A52}" type="presParOf" srcId="{CA85F8E5-36E7-4A92-8AEA-8DB8F39BF6EE}" destId="{3974651F-A4F9-4AF8-9EEE-F1856155C0C7}" srcOrd="7" destOrd="0" presId="urn:microsoft.com/office/officeart/2005/8/layout/vProcess5"/>
    <dgm:cxn modelId="{B1C18661-DEDD-4648-9035-91D7EF9E31F3}" type="presParOf" srcId="{CA85F8E5-36E7-4A92-8AEA-8DB8F39BF6EE}" destId="{5BBFDE3E-C361-4676-848B-1749941D3E4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9E0E8D-DDB8-4F61-BFF0-8B3BF9B85ED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3B3922-26AA-4828-ABC8-49372D5905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>
              <a:latin typeface="Times New Roman" panose="02020603050405020304" pitchFamily="18" charset="0"/>
              <a:cs typeface="Times New Roman" panose="02020603050405020304" pitchFamily="18" charset="0"/>
            </a:rPr>
            <a:t>• Materiale (PVDF): &lt;0,01 €/pz</a:t>
          </a:r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DAC8AD-5979-49BF-9ACF-5079C6ABDED7}" type="parTrans" cxnId="{7B569D87-62CF-41A3-AD95-19B7DAA1E86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8B3FB7-0EEC-4E8E-B59F-9A80BAD08855}" type="sibTrans" cxnId="{7B569D87-62CF-41A3-AD95-19B7DAA1E860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9ABF9-46E5-4BA7-84E8-C0CA8E2A58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Stampa: 30–50 € a lotto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01FE32-3278-4FDC-AF72-00243C2488CB}" type="parTrans" cxnId="{6AA2F532-2A91-403C-8C67-FF72812D2D27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0BA5AA-E312-4567-AEDB-0FE89434D0AE}" type="sibTrans" cxnId="{6AA2F532-2A91-403C-8C67-FF72812D2D27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E53B50-9BDC-4C9F-AA14-4582D920DA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Trasporto: 9,99 € IT / 34,99 € FR / 49,99 € USA + dazi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83AA86-3C12-44A7-933A-B951CE017796}" type="parTrans" cxnId="{DC0E6378-7CE9-4A0D-A652-CBBDB324975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AA5117-F611-4EE7-8F8B-75543BABBFBD}" type="sibTrans" cxnId="{DC0E6378-7CE9-4A0D-A652-CBBDB324975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5FD8B7-0C10-472C-8AB5-C54586728B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Progettazione interna: 185,40 € (6h × 30,9 €/h)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009CB1-5D40-4DEA-9893-4C6980A9C275}" type="parTrans" cxnId="{5A588B42-EB17-461E-8D7A-72E20C51F35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BC8558-A1A6-4FB1-A117-9EDE3F43994A}" type="sibTrans" cxnId="{5A588B42-EB17-461E-8D7A-72E20C51F35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FC5B21-F8B3-48D6-A709-DD43EC4F9A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Extra opzionali: test, certificazioni, imballi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C89AC9-ABB7-4565-BA7F-B179057D1EF6}" type="parTrans" cxnId="{6C4F7EE5-4C00-4B58-99F1-8E9E620CE40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DB0377-F989-4B45-B3A0-C6C4C8FE172E}" type="sibTrans" cxnId="{6C4F7EE5-4C00-4B58-99F1-8E9E620CE40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7A6D54-33BD-42DB-8F2B-9702552E80B5}" type="pres">
      <dgm:prSet presAssocID="{719E0E8D-DDB8-4F61-BFF0-8B3BF9B85ED4}" presName="root" presStyleCnt="0">
        <dgm:presLayoutVars>
          <dgm:dir/>
          <dgm:resizeHandles val="exact"/>
        </dgm:presLayoutVars>
      </dgm:prSet>
      <dgm:spPr/>
    </dgm:pt>
    <dgm:pt modelId="{ED9AC148-D0E0-4D24-BCDE-F0DCE17AFC5F}" type="pres">
      <dgm:prSet presAssocID="{6E3B3922-26AA-4828-ABC8-49372D5905A4}" presName="compNode" presStyleCnt="0"/>
      <dgm:spPr/>
    </dgm:pt>
    <dgm:pt modelId="{70C2F0E0-157B-43DC-A28E-ACDEBBAF901E}" type="pres">
      <dgm:prSet presAssocID="{6E3B3922-26AA-4828-ABC8-49372D5905A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E59E9A4-A9CA-4DDD-A7D8-E614E72966BF}" type="pres">
      <dgm:prSet presAssocID="{6E3B3922-26AA-4828-ABC8-49372D5905A4}" presName="spaceRect" presStyleCnt="0"/>
      <dgm:spPr/>
    </dgm:pt>
    <dgm:pt modelId="{97DA4FB0-69DB-41DE-A35F-716D7B9EBA32}" type="pres">
      <dgm:prSet presAssocID="{6E3B3922-26AA-4828-ABC8-49372D5905A4}" presName="textRect" presStyleLbl="revTx" presStyleIdx="0" presStyleCnt="5">
        <dgm:presLayoutVars>
          <dgm:chMax val="1"/>
          <dgm:chPref val="1"/>
        </dgm:presLayoutVars>
      </dgm:prSet>
      <dgm:spPr/>
    </dgm:pt>
    <dgm:pt modelId="{0A6D356F-8BD3-4483-95D7-F810CB596013}" type="pres">
      <dgm:prSet presAssocID="{EA8B3FB7-0EEC-4E8E-B59F-9A80BAD08855}" presName="sibTrans" presStyleCnt="0"/>
      <dgm:spPr/>
    </dgm:pt>
    <dgm:pt modelId="{A45E4D1C-3C4A-41D5-86EA-1E707006A0B5}" type="pres">
      <dgm:prSet presAssocID="{1C69ABF9-46E5-4BA7-84E8-C0CA8E2A58F2}" presName="compNode" presStyleCnt="0"/>
      <dgm:spPr/>
    </dgm:pt>
    <dgm:pt modelId="{A0F1A369-56C8-43EF-8BA2-C5A4144C4CBE}" type="pres">
      <dgm:prSet presAssocID="{1C69ABF9-46E5-4BA7-84E8-C0CA8E2A58F2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mpante"/>
        </a:ext>
      </dgm:extLst>
    </dgm:pt>
    <dgm:pt modelId="{551492B6-24AE-474B-8213-23BC57324F00}" type="pres">
      <dgm:prSet presAssocID="{1C69ABF9-46E5-4BA7-84E8-C0CA8E2A58F2}" presName="spaceRect" presStyleCnt="0"/>
      <dgm:spPr/>
    </dgm:pt>
    <dgm:pt modelId="{4B823CD0-1A5F-4C31-B00D-E6C5242F3FFA}" type="pres">
      <dgm:prSet presAssocID="{1C69ABF9-46E5-4BA7-84E8-C0CA8E2A58F2}" presName="textRect" presStyleLbl="revTx" presStyleIdx="1" presStyleCnt="5">
        <dgm:presLayoutVars>
          <dgm:chMax val="1"/>
          <dgm:chPref val="1"/>
        </dgm:presLayoutVars>
      </dgm:prSet>
      <dgm:spPr/>
    </dgm:pt>
    <dgm:pt modelId="{C8B4885E-6D68-44A5-A4C8-ED7F5D775413}" type="pres">
      <dgm:prSet presAssocID="{2C0BA5AA-E312-4567-AEDB-0FE89434D0AE}" presName="sibTrans" presStyleCnt="0"/>
      <dgm:spPr/>
    </dgm:pt>
    <dgm:pt modelId="{F393A564-1B83-4B77-9188-CB53BF081769}" type="pres">
      <dgm:prSet presAssocID="{F1E53B50-9BDC-4C9F-AA14-4582D920DA5F}" presName="compNode" presStyleCnt="0"/>
      <dgm:spPr/>
    </dgm:pt>
    <dgm:pt modelId="{19BB2C46-19B6-488B-8CF7-E7BC463E57E8}" type="pres">
      <dgm:prSet presAssocID="{F1E53B50-9BDC-4C9F-AA14-4582D920DA5F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o"/>
        </a:ext>
      </dgm:extLst>
    </dgm:pt>
    <dgm:pt modelId="{1723BB56-3B4D-426C-80B5-8FE96D04AB67}" type="pres">
      <dgm:prSet presAssocID="{F1E53B50-9BDC-4C9F-AA14-4582D920DA5F}" presName="spaceRect" presStyleCnt="0"/>
      <dgm:spPr/>
    </dgm:pt>
    <dgm:pt modelId="{6454EF22-4B42-4B00-91F6-DB7E1D627173}" type="pres">
      <dgm:prSet presAssocID="{F1E53B50-9BDC-4C9F-AA14-4582D920DA5F}" presName="textRect" presStyleLbl="revTx" presStyleIdx="2" presStyleCnt="5">
        <dgm:presLayoutVars>
          <dgm:chMax val="1"/>
          <dgm:chPref val="1"/>
        </dgm:presLayoutVars>
      </dgm:prSet>
      <dgm:spPr/>
    </dgm:pt>
    <dgm:pt modelId="{ED4BB14C-39F4-4A57-9D93-45987180D163}" type="pres">
      <dgm:prSet presAssocID="{3EAA5117-F611-4EE7-8F8B-75543BABBFBD}" presName="sibTrans" presStyleCnt="0"/>
      <dgm:spPr/>
    </dgm:pt>
    <dgm:pt modelId="{E75D9B9C-FB97-448A-B149-C47DA0D86428}" type="pres">
      <dgm:prSet presAssocID="{5A5FD8B7-0C10-472C-8AB5-C54586728B71}" presName="compNode" presStyleCnt="0"/>
      <dgm:spPr/>
    </dgm:pt>
    <dgm:pt modelId="{A038C862-DC16-471D-847A-8B92109DD1C9}" type="pres">
      <dgm:prSet presAssocID="{5A5FD8B7-0C10-472C-8AB5-C54586728B71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EA8C8056-D441-41F8-BD31-87BBCF582E05}" type="pres">
      <dgm:prSet presAssocID="{5A5FD8B7-0C10-472C-8AB5-C54586728B71}" presName="spaceRect" presStyleCnt="0"/>
      <dgm:spPr/>
    </dgm:pt>
    <dgm:pt modelId="{2EA973EF-1646-4215-9AFE-678150A9AC53}" type="pres">
      <dgm:prSet presAssocID="{5A5FD8B7-0C10-472C-8AB5-C54586728B71}" presName="textRect" presStyleLbl="revTx" presStyleIdx="3" presStyleCnt="5">
        <dgm:presLayoutVars>
          <dgm:chMax val="1"/>
          <dgm:chPref val="1"/>
        </dgm:presLayoutVars>
      </dgm:prSet>
      <dgm:spPr/>
    </dgm:pt>
    <dgm:pt modelId="{B97F6308-F830-49D9-9F83-4D699C5AC47C}" type="pres">
      <dgm:prSet presAssocID="{67BC8558-A1A6-4FB1-A117-9EDE3F43994A}" presName="sibTrans" presStyleCnt="0"/>
      <dgm:spPr/>
    </dgm:pt>
    <dgm:pt modelId="{677E1D1A-902B-4C68-B0DB-3C8265754D00}" type="pres">
      <dgm:prSet presAssocID="{2AFC5B21-F8B3-48D6-A709-DD43EC4F9A04}" presName="compNode" presStyleCnt="0"/>
      <dgm:spPr/>
    </dgm:pt>
    <dgm:pt modelId="{6E242678-FF53-4BAE-99AF-8C8EEB519910}" type="pres">
      <dgm:prSet presAssocID="{2AFC5B21-F8B3-48D6-A709-DD43EC4F9A04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FB32B924-3E86-4632-A4C7-2BFD1B22C247}" type="pres">
      <dgm:prSet presAssocID="{2AFC5B21-F8B3-48D6-A709-DD43EC4F9A04}" presName="spaceRect" presStyleCnt="0"/>
      <dgm:spPr/>
    </dgm:pt>
    <dgm:pt modelId="{6D1A2CB7-57E7-4C48-A42B-B17AE5B766BD}" type="pres">
      <dgm:prSet presAssocID="{2AFC5B21-F8B3-48D6-A709-DD43EC4F9A0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AA2F532-2A91-403C-8C67-FF72812D2D27}" srcId="{719E0E8D-DDB8-4F61-BFF0-8B3BF9B85ED4}" destId="{1C69ABF9-46E5-4BA7-84E8-C0CA8E2A58F2}" srcOrd="1" destOrd="0" parTransId="{0301FE32-3278-4FDC-AF72-00243C2488CB}" sibTransId="{2C0BA5AA-E312-4567-AEDB-0FE89434D0AE}"/>
    <dgm:cxn modelId="{80C54A41-3675-4434-AB93-93D516CC2A4D}" type="presOf" srcId="{719E0E8D-DDB8-4F61-BFF0-8B3BF9B85ED4}" destId="{807A6D54-33BD-42DB-8F2B-9702552E80B5}" srcOrd="0" destOrd="0" presId="urn:microsoft.com/office/officeart/2018/2/layout/IconLabelList"/>
    <dgm:cxn modelId="{5A588B42-EB17-461E-8D7A-72E20C51F35E}" srcId="{719E0E8D-DDB8-4F61-BFF0-8B3BF9B85ED4}" destId="{5A5FD8B7-0C10-472C-8AB5-C54586728B71}" srcOrd="3" destOrd="0" parTransId="{AA009CB1-5D40-4DEA-9893-4C6980A9C275}" sibTransId="{67BC8558-A1A6-4FB1-A117-9EDE3F43994A}"/>
    <dgm:cxn modelId="{04C45952-9109-4D29-9FF9-2A5E08B03EE9}" type="presOf" srcId="{6E3B3922-26AA-4828-ABC8-49372D5905A4}" destId="{97DA4FB0-69DB-41DE-A35F-716D7B9EBA32}" srcOrd="0" destOrd="0" presId="urn:microsoft.com/office/officeart/2018/2/layout/IconLabelList"/>
    <dgm:cxn modelId="{DC0E6378-7CE9-4A0D-A652-CBBDB324975F}" srcId="{719E0E8D-DDB8-4F61-BFF0-8B3BF9B85ED4}" destId="{F1E53B50-9BDC-4C9F-AA14-4582D920DA5F}" srcOrd="2" destOrd="0" parTransId="{AA83AA86-3C12-44A7-933A-B951CE017796}" sibTransId="{3EAA5117-F611-4EE7-8F8B-75543BABBFBD}"/>
    <dgm:cxn modelId="{7B569D87-62CF-41A3-AD95-19B7DAA1E860}" srcId="{719E0E8D-DDB8-4F61-BFF0-8B3BF9B85ED4}" destId="{6E3B3922-26AA-4828-ABC8-49372D5905A4}" srcOrd="0" destOrd="0" parTransId="{BBDAC8AD-5979-49BF-9ACF-5079C6ABDED7}" sibTransId="{EA8B3FB7-0EEC-4E8E-B59F-9A80BAD08855}"/>
    <dgm:cxn modelId="{9442B9A3-244C-44A8-8F41-E79CEE1B01B3}" type="presOf" srcId="{F1E53B50-9BDC-4C9F-AA14-4582D920DA5F}" destId="{6454EF22-4B42-4B00-91F6-DB7E1D627173}" srcOrd="0" destOrd="0" presId="urn:microsoft.com/office/officeart/2018/2/layout/IconLabelList"/>
    <dgm:cxn modelId="{D96628B6-240D-4537-AC78-A8C1D2F8DA79}" type="presOf" srcId="{5A5FD8B7-0C10-472C-8AB5-C54586728B71}" destId="{2EA973EF-1646-4215-9AFE-678150A9AC53}" srcOrd="0" destOrd="0" presId="urn:microsoft.com/office/officeart/2018/2/layout/IconLabelList"/>
    <dgm:cxn modelId="{C1D12AB6-7D8B-4E00-9B7F-E1DD3DE59F6B}" type="presOf" srcId="{1C69ABF9-46E5-4BA7-84E8-C0CA8E2A58F2}" destId="{4B823CD0-1A5F-4C31-B00D-E6C5242F3FFA}" srcOrd="0" destOrd="0" presId="urn:microsoft.com/office/officeart/2018/2/layout/IconLabelList"/>
    <dgm:cxn modelId="{A87AC6D2-C10F-4D46-BD63-147884104898}" type="presOf" srcId="{2AFC5B21-F8B3-48D6-A709-DD43EC4F9A04}" destId="{6D1A2CB7-57E7-4C48-A42B-B17AE5B766BD}" srcOrd="0" destOrd="0" presId="urn:microsoft.com/office/officeart/2018/2/layout/IconLabelList"/>
    <dgm:cxn modelId="{6C4F7EE5-4C00-4B58-99F1-8E9E620CE40F}" srcId="{719E0E8D-DDB8-4F61-BFF0-8B3BF9B85ED4}" destId="{2AFC5B21-F8B3-48D6-A709-DD43EC4F9A04}" srcOrd="4" destOrd="0" parTransId="{C6C89AC9-ABB7-4565-BA7F-B179057D1EF6}" sibTransId="{4DDB0377-F989-4B45-B3A0-C6C4C8FE172E}"/>
    <dgm:cxn modelId="{EB12CC4F-1C18-45DA-8A13-D22FFDBFD656}" type="presParOf" srcId="{807A6D54-33BD-42DB-8F2B-9702552E80B5}" destId="{ED9AC148-D0E0-4D24-BCDE-F0DCE17AFC5F}" srcOrd="0" destOrd="0" presId="urn:microsoft.com/office/officeart/2018/2/layout/IconLabelList"/>
    <dgm:cxn modelId="{4F06FCE5-448B-4934-893B-DAF6F283A9C1}" type="presParOf" srcId="{ED9AC148-D0E0-4D24-BCDE-F0DCE17AFC5F}" destId="{70C2F0E0-157B-43DC-A28E-ACDEBBAF901E}" srcOrd="0" destOrd="0" presId="urn:microsoft.com/office/officeart/2018/2/layout/IconLabelList"/>
    <dgm:cxn modelId="{AAF2DA2B-570C-4179-AF44-6825866D0B68}" type="presParOf" srcId="{ED9AC148-D0E0-4D24-BCDE-F0DCE17AFC5F}" destId="{1E59E9A4-A9CA-4DDD-A7D8-E614E72966BF}" srcOrd="1" destOrd="0" presId="urn:microsoft.com/office/officeart/2018/2/layout/IconLabelList"/>
    <dgm:cxn modelId="{4178AC5F-71A9-404A-AE57-4FDFA60166D4}" type="presParOf" srcId="{ED9AC148-D0E0-4D24-BCDE-F0DCE17AFC5F}" destId="{97DA4FB0-69DB-41DE-A35F-716D7B9EBA32}" srcOrd="2" destOrd="0" presId="urn:microsoft.com/office/officeart/2018/2/layout/IconLabelList"/>
    <dgm:cxn modelId="{65AAEEC6-3972-48C0-9ECF-31622DDEBBCE}" type="presParOf" srcId="{807A6D54-33BD-42DB-8F2B-9702552E80B5}" destId="{0A6D356F-8BD3-4483-95D7-F810CB596013}" srcOrd="1" destOrd="0" presId="urn:microsoft.com/office/officeart/2018/2/layout/IconLabelList"/>
    <dgm:cxn modelId="{421CCF26-546D-47E8-9797-4BF5BD6120FE}" type="presParOf" srcId="{807A6D54-33BD-42DB-8F2B-9702552E80B5}" destId="{A45E4D1C-3C4A-41D5-86EA-1E707006A0B5}" srcOrd="2" destOrd="0" presId="urn:microsoft.com/office/officeart/2018/2/layout/IconLabelList"/>
    <dgm:cxn modelId="{62320E9F-0A7B-4B63-A308-48298019DC43}" type="presParOf" srcId="{A45E4D1C-3C4A-41D5-86EA-1E707006A0B5}" destId="{A0F1A369-56C8-43EF-8BA2-C5A4144C4CBE}" srcOrd="0" destOrd="0" presId="urn:microsoft.com/office/officeart/2018/2/layout/IconLabelList"/>
    <dgm:cxn modelId="{0D0F03E2-6E2C-4A39-9671-6433172E0FF7}" type="presParOf" srcId="{A45E4D1C-3C4A-41D5-86EA-1E707006A0B5}" destId="{551492B6-24AE-474B-8213-23BC57324F00}" srcOrd="1" destOrd="0" presId="urn:microsoft.com/office/officeart/2018/2/layout/IconLabelList"/>
    <dgm:cxn modelId="{E6F82F42-42E8-4D52-A837-BCCAEB430909}" type="presParOf" srcId="{A45E4D1C-3C4A-41D5-86EA-1E707006A0B5}" destId="{4B823CD0-1A5F-4C31-B00D-E6C5242F3FFA}" srcOrd="2" destOrd="0" presId="urn:microsoft.com/office/officeart/2018/2/layout/IconLabelList"/>
    <dgm:cxn modelId="{78DE6E72-343F-4D04-B8B4-9B18DA6FC0C2}" type="presParOf" srcId="{807A6D54-33BD-42DB-8F2B-9702552E80B5}" destId="{C8B4885E-6D68-44A5-A4C8-ED7F5D775413}" srcOrd="3" destOrd="0" presId="urn:microsoft.com/office/officeart/2018/2/layout/IconLabelList"/>
    <dgm:cxn modelId="{6BF72990-83F8-4CF4-B6EE-9CB7CF901DF0}" type="presParOf" srcId="{807A6D54-33BD-42DB-8F2B-9702552E80B5}" destId="{F393A564-1B83-4B77-9188-CB53BF081769}" srcOrd="4" destOrd="0" presId="urn:microsoft.com/office/officeart/2018/2/layout/IconLabelList"/>
    <dgm:cxn modelId="{C0B1846F-BEFC-4D3A-AB7F-D0C66B08B04C}" type="presParOf" srcId="{F393A564-1B83-4B77-9188-CB53BF081769}" destId="{19BB2C46-19B6-488B-8CF7-E7BC463E57E8}" srcOrd="0" destOrd="0" presId="urn:microsoft.com/office/officeart/2018/2/layout/IconLabelList"/>
    <dgm:cxn modelId="{53BC25ED-41F1-4552-A756-49220D91AEB1}" type="presParOf" srcId="{F393A564-1B83-4B77-9188-CB53BF081769}" destId="{1723BB56-3B4D-426C-80B5-8FE96D04AB67}" srcOrd="1" destOrd="0" presId="urn:microsoft.com/office/officeart/2018/2/layout/IconLabelList"/>
    <dgm:cxn modelId="{69C27EDD-8327-40D7-876E-80A633A5932B}" type="presParOf" srcId="{F393A564-1B83-4B77-9188-CB53BF081769}" destId="{6454EF22-4B42-4B00-91F6-DB7E1D627173}" srcOrd="2" destOrd="0" presId="urn:microsoft.com/office/officeart/2018/2/layout/IconLabelList"/>
    <dgm:cxn modelId="{536C2B65-470C-44D2-B6B4-2139B27C9971}" type="presParOf" srcId="{807A6D54-33BD-42DB-8F2B-9702552E80B5}" destId="{ED4BB14C-39F4-4A57-9D93-45987180D163}" srcOrd="5" destOrd="0" presId="urn:microsoft.com/office/officeart/2018/2/layout/IconLabelList"/>
    <dgm:cxn modelId="{9B9981EB-58E3-48B8-9C47-BCE4697BE614}" type="presParOf" srcId="{807A6D54-33BD-42DB-8F2B-9702552E80B5}" destId="{E75D9B9C-FB97-448A-B149-C47DA0D86428}" srcOrd="6" destOrd="0" presId="urn:microsoft.com/office/officeart/2018/2/layout/IconLabelList"/>
    <dgm:cxn modelId="{B2AFC2C1-5360-4037-9A0D-F25C07F2DB6D}" type="presParOf" srcId="{E75D9B9C-FB97-448A-B149-C47DA0D86428}" destId="{A038C862-DC16-471D-847A-8B92109DD1C9}" srcOrd="0" destOrd="0" presId="urn:microsoft.com/office/officeart/2018/2/layout/IconLabelList"/>
    <dgm:cxn modelId="{2AA8E5B9-7A0A-4334-A8DE-64B655F2EBA5}" type="presParOf" srcId="{E75D9B9C-FB97-448A-B149-C47DA0D86428}" destId="{EA8C8056-D441-41F8-BD31-87BBCF582E05}" srcOrd="1" destOrd="0" presId="urn:microsoft.com/office/officeart/2018/2/layout/IconLabelList"/>
    <dgm:cxn modelId="{3723A1D2-F2F1-4ADE-BDFA-68152633AA0A}" type="presParOf" srcId="{E75D9B9C-FB97-448A-B149-C47DA0D86428}" destId="{2EA973EF-1646-4215-9AFE-678150A9AC53}" srcOrd="2" destOrd="0" presId="urn:microsoft.com/office/officeart/2018/2/layout/IconLabelList"/>
    <dgm:cxn modelId="{73F0051D-2662-4C8A-95B9-3C124C33DB8D}" type="presParOf" srcId="{807A6D54-33BD-42DB-8F2B-9702552E80B5}" destId="{B97F6308-F830-49D9-9F83-4D699C5AC47C}" srcOrd="7" destOrd="0" presId="urn:microsoft.com/office/officeart/2018/2/layout/IconLabelList"/>
    <dgm:cxn modelId="{035E49CE-3A52-4E89-8EC0-0C59A8669478}" type="presParOf" srcId="{807A6D54-33BD-42DB-8F2B-9702552E80B5}" destId="{677E1D1A-902B-4C68-B0DB-3C8265754D00}" srcOrd="8" destOrd="0" presId="urn:microsoft.com/office/officeart/2018/2/layout/IconLabelList"/>
    <dgm:cxn modelId="{49B4496A-DFB3-41DC-B562-30BBFF6F560B}" type="presParOf" srcId="{677E1D1A-902B-4C68-B0DB-3C8265754D00}" destId="{6E242678-FF53-4BAE-99AF-8C8EEB519910}" srcOrd="0" destOrd="0" presId="urn:microsoft.com/office/officeart/2018/2/layout/IconLabelList"/>
    <dgm:cxn modelId="{938DF656-E0C9-44EC-B27D-4F300DBBC17F}" type="presParOf" srcId="{677E1D1A-902B-4C68-B0DB-3C8265754D00}" destId="{FB32B924-3E86-4632-A4C7-2BFD1B22C247}" srcOrd="1" destOrd="0" presId="urn:microsoft.com/office/officeart/2018/2/layout/IconLabelList"/>
    <dgm:cxn modelId="{E118538B-9CB6-4668-95E5-08CA102B506F}" type="presParOf" srcId="{677E1D1A-902B-4C68-B0DB-3C8265754D00}" destId="{6D1A2CB7-57E7-4C48-A42B-B17AE5B766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D47C2B8-EC31-4A3B-AD08-4E729F40247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C5FC1B-F9A7-466B-9855-EA0642F240D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🇮🇹 Service Italiani: 2,31 €/pz – più competitivi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7C672E-F394-462A-BA82-432614261B0B}" type="parTrans" cxnId="{6FFB31F4-DE6B-42A8-871F-0EB4DCD137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5193E-EBA6-4FB2-874A-AABC98267E66}" type="sibTrans" cxnId="{6FFB31F4-DE6B-42A8-871F-0EB4DCD1373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BA60DE-18A4-4DB3-8477-93B09584F40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Times New Roman" panose="02020603050405020304" pitchFamily="18" charset="0"/>
              <a:cs typeface="Times New Roman" panose="02020603050405020304" pitchFamily="18" charset="0"/>
            </a:rPr>
            <a:t>🇫🇷 Arkema/Easy3D: 2,61 €/pz – qualità e uniformità</a:t>
          </a:r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EB8086-9526-49AF-9DDC-E5E546F2DA68}" type="parTrans" cxnId="{D8483E79-9EB1-444B-A4FD-A85C8AF6BE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9C7D6A-F00A-4E54-A608-9AB3670DFDF4}" type="sibTrans" cxnId="{D8483E79-9EB1-444B-A4FD-A85C8AF6BE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C34F7A-BC2E-4219-AD61-43172F89408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🇺🇸 Vision </a:t>
          </a:r>
          <a:r>
            <a:rPr lang="it-IT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</a:t>
          </a:r>
          <a:r>
            <a:rPr lang="it-IT" dirty="0">
              <a:latin typeface="Times New Roman" panose="02020603050405020304" pitchFamily="18" charset="0"/>
              <a:cs typeface="Times New Roman" panose="02020603050405020304" pitchFamily="18" charset="0"/>
            </a:rPr>
            <a:t>: 3,94 €/pz – alti costi, conviene solo grandi lotti o R&amp;D avanzata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80B17B-817B-4E17-AC80-ACA3837CE6E7}" type="parTrans" cxnId="{075A84C3-9EEC-4A88-901C-0E621EE9A0D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C653F9-CD9E-43C7-81BB-BF9FF77A20E8}" type="sibTrans" cxnId="{075A84C3-9EEC-4A88-901C-0E621EE9A0D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C82AAA-05FC-42DC-AD7C-9EE2BD324907}" type="pres">
      <dgm:prSet presAssocID="{8D47C2B8-EC31-4A3B-AD08-4E729F402478}" presName="root" presStyleCnt="0">
        <dgm:presLayoutVars>
          <dgm:dir/>
          <dgm:resizeHandles val="exact"/>
        </dgm:presLayoutVars>
      </dgm:prSet>
      <dgm:spPr/>
    </dgm:pt>
    <dgm:pt modelId="{81028324-49E8-4B94-B401-247E27F704E5}" type="pres">
      <dgm:prSet presAssocID="{EDC5FC1B-F9A7-466B-9855-EA0642F240DD}" presName="compNode" presStyleCnt="0"/>
      <dgm:spPr/>
    </dgm:pt>
    <dgm:pt modelId="{391E3D27-11E4-430F-8316-6D46B3C2CAFA}" type="pres">
      <dgm:prSet presAssocID="{EDC5FC1B-F9A7-466B-9855-EA0642F240DD}" presName="bgRect" presStyleLbl="bgShp" presStyleIdx="0" presStyleCnt="3"/>
      <dgm:spPr/>
    </dgm:pt>
    <dgm:pt modelId="{843054E5-5B7C-4E84-9791-58A018285B75}" type="pres">
      <dgm:prSet presAssocID="{EDC5FC1B-F9A7-466B-9855-EA0642F240DD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ole Pizza"/>
        </a:ext>
      </dgm:extLst>
    </dgm:pt>
    <dgm:pt modelId="{43E6303F-8778-4B03-B10A-0CB420E9E70A}" type="pres">
      <dgm:prSet presAssocID="{EDC5FC1B-F9A7-466B-9855-EA0642F240DD}" presName="spaceRect" presStyleCnt="0"/>
      <dgm:spPr/>
    </dgm:pt>
    <dgm:pt modelId="{A1D1AAFE-D903-4EA0-815E-B15D7A6A5080}" type="pres">
      <dgm:prSet presAssocID="{EDC5FC1B-F9A7-466B-9855-EA0642F240DD}" presName="parTx" presStyleLbl="revTx" presStyleIdx="0" presStyleCnt="3">
        <dgm:presLayoutVars>
          <dgm:chMax val="0"/>
          <dgm:chPref val="0"/>
        </dgm:presLayoutVars>
      </dgm:prSet>
      <dgm:spPr/>
    </dgm:pt>
    <dgm:pt modelId="{849F2B0C-D7C8-4F9B-AE64-10A2D91D0720}" type="pres">
      <dgm:prSet presAssocID="{D675193E-EBA6-4FB2-874A-AABC98267E66}" presName="sibTrans" presStyleCnt="0"/>
      <dgm:spPr/>
    </dgm:pt>
    <dgm:pt modelId="{B8102D2B-B7E9-45F6-B258-5DF196BFD819}" type="pres">
      <dgm:prSet presAssocID="{49BA60DE-18A4-4DB3-8477-93B09584F40C}" presName="compNode" presStyleCnt="0"/>
      <dgm:spPr/>
    </dgm:pt>
    <dgm:pt modelId="{A29D9FBA-C44E-4341-8BD5-0AB6013484E1}" type="pres">
      <dgm:prSet presAssocID="{49BA60DE-18A4-4DB3-8477-93B09584F40C}" presName="bgRect" presStyleLbl="bgShp" presStyleIdx="1" presStyleCnt="3"/>
      <dgm:spPr/>
    </dgm:pt>
    <dgm:pt modelId="{0F9A1A59-ADDB-489C-8D9B-8CEF95C73534}" type="pres">
      <dgm:prSet presAssocID="{49BA60DE-18A4-4DB3-8477-93B09584F40C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97EA5A2D-6D5B-4DD3-A612-157A29A3EA12}" type="pres">
      <dgm:prSet presAssocID="{49BA60DE-18A4-4DB3-8477-93B09584F40C}" presName="spaceRect" presStyleCnt="0"/>
      <dgm:spPr/>
    </dgm:pt>
    <dgm:pt modelId="{14595513-F1D2-42A0-B88D-70B59A28E785}" type="pres">
      <dgm:prSet presAssocID="{49BA60DE-18A4-4DB3-8477-93B09584F40C}" presName="parTx" presStyleLbl="revTx" presStyleIdx="1" presStyleCnt="3">
        <dgm:presLayoutVars>
          <dgm:chMax val="0"/>
          <dgm:chPref val="0"/>
        </dgm:presLayoutVars>
      </dgm:prSet>
      <dgm:spPr/>
    </dgm:pt>
    <dgm:pt modelId="{80E88A32-114C-4280-AD03-F9A24FE8B52E}" type="pres">
      <dgm:prSet presAssocID="{099C7D6A-F00A-4E54-A608-9AB3670DFDF4}" presName="sibTrans" presStyleCnt="0"/>
      <dgm:spPr/>
    </dgm:pt>
    <dgm:pt modelId="{BE4A7343-478D-4E51-A4B5-0ECA50276E55}" type="pres">
      <dgm:prSet presAssocID="{32C34F7A-BC2E-4219-AD61-43172F89408F}" presName="compNode" presStyleCnt="0"/>
      <dgm:spPr/>
    </dgm:pt>
    <dgm:pt modelId="{299BA8C4-202B-4878-89E1-02B32E467A4A}" type="pres">
      <dgm:prSet presAssocID="{32C34F7A-BC2E-4219-AD61-43172F89408F}" presName="bgRect" presStyleLbl="bgShp" presStyleIdx="2" presStyleCnt="3"/>
      <dgm:spPr/>
    </dgm:pt>
    <dgm:pt modelId="{CA0900A8-0F3A-46F7-9DD2-AB569EF257ED}" type="pres">
      <dgm:prSet presAssocID="{32C34F7A-BC2E-4219-AD61-43172F89408F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bbrica"/>
        </a:ext>
      </dgm:extLst>
    </dgm:pt>
    <dgm:pt modelId="{4598830F-825D-4FD2-94A0-DA0E805DF675}" type="pres">
      <dgm:prSet presAssocID="{32C34F7A-BC2E-4219-AD61-43172F89408F}" presName="spaceRect" presStyleCnt="0"/>
      <dgm:spPr/>
    </dgm:pt>
    <dgm:pt modelId="{1E2C47FA-E185-4EDB-A07D-2BD37C6E0B0E}" type="pres">
      <dgm:prSet presAssocID="{32C34F7A-BC2E-4219-AD61-43172F8940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3F5151B-C5AD-4328-B3C7-DBF420461D15}" type="presOf" srcId="{49BA60DE-18A4-4DB3-8477-93B09584F40C}" destId="{14595513-F1D2-42A0-B88D-70B59A28E785}" srcOrd="0" destOrd="0" presId="urn:microsoft.com/office/officeart/2018/2/layout/IconVerticalSolidList"/>
    <dgm:cxn modelId="{DBF6C81F-1F2D-4EA7-9A57-70C14B0797DE}" type="presOf" srcId="{EDC5FC1B-F9A7-466B-9855-EA0642F240DD}" destId="{A1D1AAFE-D903-4EA0-815E-B15D7A6A5080}" srcOrd="0" destOrd="0" presId="urn:microsoft.com/office/officeart/2018/2/layout/IconVerticalSolidList"/>
    <dgm:cxn modelId="{D8483E79-9EB1-444B-A4FD-A85C8AF6BEA5}" srcId="{8D47C2B8-EC31-4A3B-AD08-4E729F402478}" destId="{49BA60DE-18A4-4DB3-8477-93B09584F40C}" srcOrd="1" destOrd="0" parTransId="{39EB8086-9526-49AF-9DDC-E5E546F2DA68}" sibTransId="{099C7D6A-F00A-4E54-A608-9AB3670DFDF4}"/>
    <dgm:cxn modelId="{075A84C3-9EEC-4A88-901C-0E621EE9A0DF}" srcId="{8D47C2B8-EC31-4A3B-AD08-4E729F402478}" destId="{32C34F7A-BC2E-4219-AD61-43172F89408F}" srcOrd="2" destOrd="0" parTransId="{E580B17B-817B-4E17-AC80-ACA3837CE6E7}" sibTransId="{BBC653F9-CD9E-43C7-81BB-BF9FF77A20E8}"/>
    <dgm:cxn modelId="{8D133CEA-4FAE-46CE-A183-94858D46AE2E}" type="presOf" srcId="{8D47C2B8-EC31-4A3B-AD08-4E729F402478}" destId="{C0C82AAA-05FC-42DC-AD7C-9EE2BD324907}" srcOrd="0" destOrd="0" presId="urn:microsoft.com/office/officeart/2018/2/layout/IconVerticalSolidList"/>
    <dgm:cxn modelId="{5BDFD8F2-10B4-4E6E-96A8-3A1C86B10127}" type="presOf" srcId="{32C34F7A-BC2E-4219-AD61-43172F89408F}" destId="{1E2C47FA-E185-4EDB-A07D-2BD37C6E0B0E}" srcOrd="0" destOrd="0" presId="urn:microsoft.com/office/officeart/2018/2/layout/IconVerticalSolidList"/>
    <dgm:cxn modelId="{6FFB31F4-DE6B-42A8-871F-0EB4DCD1373A}" srcId="{8D47C2B8-EC31-4A3B-AD08-4E729F402478}" destId="{EDC5FC1B-F9A7-466B-9855-EA0642F240DD}" srcOrd="0" destOrd="0" parTransId="{327C672E-F394-462A-BA82-432614261B0B}" sibTransId="{D675193E-EBA6-4FB2-874A-AABC98267E66}"/>
    <dgm:cxn modelId="{E23F8709-261A-4681-AD44-286E5ADA5EED}" type="presParOf" srcId="{C0C82AAA-05FC-42DC-AD7C-9EE2BD324907}" destId="{81028324-49E8-4B94-B401-247E27F704E5}" srcOrd="0" destOrd="0" presId="urn:microsoft.com/office/officeart/2018/2/layout/IconVerticalSolidList"/>
    <dgm:cxn modelId="{9DC08F11-4C57-4E00-8FC7-4FAC2117BBAE}" type="presParOf" srcId="{81028324-49E8-4B94-B401-247E27F704E5}" destId="{391E3D27-11E4-430F-8316-6D46B3C2CAFA}" srcOrd="0" destOrd="0" presId="urn:microsoft.com/office/officeart/2018/2/layout/IconVerticalSolidList"/>
    <dgm:cxn modelId="{24A48038-2F33-4200-8065-AC909432C985}" type="presParOf" srcId="{81028324-49E8-4B94-B401-247E27F704E5}" destId="{843054E5-5B7C-4E84-9791-58A018285B75}" srcOrd="1" destOrd="0" presId="urn:microsoft.com/office/officeart/2018/2/layout/IconVerticalSolidList"/>
    <dgm:cxn modelId="{FB9A66B5-33A3-4730-A408-AA0BA07EB0CC}" type="presParOf" srcId="{81028324-49E8-4B94-B401-247E27F704E5}" destId="{43E6303F-8778-4B03-B10A-0CB420E9E70A}" srcOrd="2" destOrd="0" presId="urn:microsoft.com/office/officeart/2018/2/layout/IconVerticalSolidList"/>
    <dgm:cxn modelId="{DB4A87A6-9C2D-4C10-BE9B-8D7577F4E32C}" type="presParOf" srcId="{81028324-49E8-4B94-B401-247E27F704E5}" destId="{A1D1AAFE-D903-4EA0-815E-B15D7A6A5080}" srcOrd="3" destOrd="0" presId="urn:microsoft.com/office/officeart/2018/2/layout/IconVerticalSolidList"/>
    <dgm:cxn modelId="{B431C6A4-D4C2-49ED-B027-E6D66D3C19BA}" type="presParOf" srcId="{C0C82AAA-05FC-42DC-AD7C-9EE2BD324907}" destId="{849F2B0C-D7C8-4F9B-AE64-10A2D91D0720}" srcOrd="1" destOrd="0" presId="urn:microsoft.com/office/officeart/2018/2/layout/IconVerticalSolidList"/>
    <dgm:cxn modelId="{ABB5F2D9-D894-4FCA-BF69-2F92DE7F73FC}" type="presParOf" srcId="{C0C82AAA-05FC-42DC-AD7C-9EE2BD324907}" destId="{B8102D2B-B7E9-45F6-B258-5DF196BFD819}" srcOrd="2" destOrd="0" presId="urn:microsoft.com/office/officeart/2018/2/layout/IconVerticalSolidList"/>
    <dgm:cxn modelId="{21B8467D-06CE-4AD7-9C70-E1C370FE34AA}" type="presParOf" srcId="{B8102D2B-B7E9-45F6-B258-5DF196BFD819}" destId="{A29D9FBA-C44E-4341-8BD5-0AB6013484E1}" srcOrd="0" destOrd="0" presId="urn:microsoft.com/office/officeart/2018/2/layout/IconVerticalSolidList"/>
    <dgm:cxn modelId="{DF59378F-6C17-479B-9878-97FFF2380ABC}" type="presParOf" srcId="{B8102D2B-B7E9-45F6-B258-5DF196BFD819}" destId="{0F9A1A59-ADDB-489C-8D9B-8CEF95C73534}" srcOrd="1" destOrd="0" presId="urn:microsoft.com/office/officeart/2018/2/layout/IconVerticalSolidList"/>
    <dgm:cxn modelId="{0664C134-75EC-4290-81A1-E40E8BDD9AA8}" type="presParOf" srcId="{B8102D2B-B7E9-45F6-B258-5DF196BFD819}" destId="{97EA5A2D-6D5B-4DD3-A612-157A29A3EA12}" srcOrd="2" destOrd="0" presId="urn:microsoft.com/office/officeart/2018/2/layout/IconVerticalSolidList"/>
    <dgm:cxn modelId="{E345A6D7-AF01-4936-B79B-8BFCF717D36E}" type="presParOf" srcId="{B8102D2B-B7E9-45F6-B258-5DF196BFD819}" destId="{14595513-F1D2-42A0-B88D-70B59A28E785}" srcOrd="3" destOrd="0" presId="urn:microsoft.com/office/officeart/2018/2/layout/IconVerticalSolidList"/>
    <dgm:cxn modelId="{4B46D866-CA71-42B7-A558-337535A40006}" type="presParOf" srcId="{C0C82AAA-05FC-42DC-AD7C-9EE2BD324907}" destId="{80E88A32-114C-4280-AD03-F9A24FE8B52E}" srcOrd="3" destOrd="0" presId="urn:microsoft.com/office/officeart/2018/2/layout/IconVerticalSolidList"/>
    <dgm:cxn modelId="{F4529862-7230-4AD7-8A21-C495BD8D0C49}" type="presParOf" srcId="{C0C82AAA-05FC-42DC-AD7C-9EE2BD324907}" destId="{BE4A7343-478D-4E51-A4B5-0ECA50276E55}" srcOrd="4" destOrd="0" presId="urn:microsoft.com/office/officeart/2018/2/layout/IconVerticalSolidList"/>
    <dgm:cxn modelId="{F1A987B4-0D13-41AD-8384-9612BBCC7BAB}" type="presParOf" srcId="{BE4A7343-478D-4E51-A4B5-0ECA50276E55}" destId="{299BA8C4-202B-4878-89E1-02B32E467A4A}" srcOrd="0" destOrd="0" presId="urn:microsoft.com/office/officeart/2018/2/layout/IconVerticalSolidList"/>
    <dgm:cxn modelId="{C4E628EE-35E4-414E-88BE-2FE6043B782A}" type="presParOf" srcId="{BE4A7343-478D-4E51-A4B5-0ECA50276E55}" destId="{CA0900A8-0F3A-46F7-9DD2-AB569EF257ED}" srcOrd="1" destOrd="0" presId="urn:microsoft.com/office/officeart/2018/2/layout/IconVerticalSolidList"/>
    <dgm:cxn modelId="{B8C8E6E7-AC1F-405D-B0B6-6C434A246259}" type="presParOf" srcId="{BE4A7343-478D-4E51-A4B5-0ECA50276E55}" destId="{4598830F-825D-4FD2-94A0-DA0E805DF675}" srcOrd="2" destOrd="0" presId="urn:microsoft.com/office/officeart/2018/2/layout/IconVerticalSolidList"/>
    <dgm:cxn modelId="{27C35692-08D8-4244-915E-3B332245AF59}" type="presParOf" srcId="{BE4A7343-478D-4E51-A4B5-0ECA50276E55}" destId="{1E2C47FA-E185-4EDB-A07D-2BD37C6E0B0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903C-59CD-496D-9469-FFCF25AEC379}">
      <dsp:nvSpPr>
        <dsp:cNvPr id="0" name=""/>
        <dsp:cNvSpPr/>
      </dsp:nvSpPr>
      <dsp:spPr>
        <a:xfrm>
          <a:off x="0" y="526"/>
          <a:ext cx="1144353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953C4-D427-4A1A-B462-FEACEF06A08A}">
      <dsp:nvSpPr>
        <dsp:cNvPr id="0" name=""/>
        <dsp:cNvSpPr/>
      </dsp:nvSpPr>
      <dsp:spPr>
        <a:xfrm>
          <a:off x="0" y="526"/>
          <a:ext cx="11443534" cy="86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Cos’è l’</a:t>
          </a:r>
          <a:r>
            <a:rPr lang="it-IT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 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L’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 è un impianto uditivo piezoelettrico completamente impiantabile, sviluppato da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Envoy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Medical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(USA) e approvato dalla FDA dal 2010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26"/>
        <a:ext cx="11443534" cy="862954"/>
      </dsp:txXfrm>
    </dsp:sp>
    <dsp:sp modelId="{7B7024C9-FC53-4BF2-88DC-E6504227D5F7}">
      <dsp:nvSpPr>
        <dsp:cNvPr id="0" name=""/>
        <dsp:cNvSpPr/>
      </dsp:nvSpPr>
      <dsp:spPr>
        <a:xfrm>
          <a:off x="0" y="863481"/>
          <a:ext cx="11443534" cy="0"/>
        </a:xfrm>
        <a:prstGeom prst="line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5795F-C7BD-4FE7-8A4A-2F41F713C3F2}">
      <dsp:nvSpPr>
        <dsp:cNvPr id="0" name=""/>
        <dsp:cNvSpPr/>
      </dsp:nvSpPr>
      <dsp:spPr>
        <a:xfrm>
          <a:off x="0" y="863481"/>
          <a:ext cx="11443534" cy="86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Chi lo dovrebbe usare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 È destinato ad adulti affetti da ipoacusia neurosensoriale da moderata a severa.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63481"/>
        <a:ext cx="11443534" cy="862954"/>
      </dsp:txXfrm>
    </dsp:sp>
    <dsp:sp modelId="{9094F7AF-58AB-428B-B025-40EC7706BE7A}">
      <dsp:nvSpPr>
        <dsp:cNvPr id="0" name=""/>
        <dsp:cNvSpPr/>
      </dsp:nvSpPr>
      <dsp:spPr>
        <a:xfrm>
          <a:off x="0" y="1726435"/>
          <a:ext cx="11443534" cy="0"/>
        </a:xfrm>
        <a:prstGeom prst="lin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BEAAD-F55D-4F81-8548-DB28E76D5518}">
      <dsp:nvSpPr>
        <dsp:cNvPr id="0" name=""/>
        <dsp:cNvSpPr/>
      </dsp:nvSpPr>
      <dsp:spPr>
        <a:xfrm>
          <a:off x="0" y="1726435"/>
          <a:ext cx="11443534" cy="86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Materiale: 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L’impianto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 utilizza trasduttori piezoelettrici in PZT (piombo-zirconato-titanato), scelti per l’elevata sensibilità e stabilità elettromeccanica nel lungo termine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726435"/>
        <a:ext cx="11443534" cy="862954"/>
      </dsp:txXfrm>
    </dsp:sp>
    <dsp:sp modelId="{5BB9818C-5239-4545-8182-1499F30704FF}">
      <dsp:nvSpPr>
        <dsp:cNvPr id="0" name=""/>
        <dsp:cNvSpPr/>
      </dsp:nvSpPr>
      <dsp:spPr>
        <a:xfrm>
          <a:off x="0" y="2589390"/>
          <a:ext cx="11443534" cy="0"/>
        </a:xfrm>
        <a:prstGeom prst="line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E6803-B618-44D7-AEC1-312D40390F3B}">
      <dsp:nvSpPr>
        <dsp:cNvPr id="0" name=""/>
        <dsp:cNvSpPr/>
      </dsp:nvSpPr>
      <dsp:spPr>
        <a:xfrm>
          <a:off x="0" y="2589390"/>
          <a:ext cx="11443534" cy="86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Caratteristiche principali : 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Il sistema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Esteem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 è composto da tre moduli integrati: Sensore piezoelettrico, Processore e batteria, Driver piezoelettrico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89390"/>
        <a:ext cx="11443534" cy="862954"/>
      </dsp:txXfrm>
    </dsp:sp>
    <dsp:sp modelId="{9E3BF92A-8800-4CAE-BFB5-BA7E1E7CF1E4}">
      <dsp:nvSpPr>
        <dsp:cNvPr id="0" name=""/>
        <dsp:cNvSpPr/>
      </dsp:nvSpPr>
      <dsp:spPr>
        <a:xfrm>
          <a:off x="0" y="3452344"/>
          <a:ext cx="11443534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D0CD-369B-4FDC-BEA3-49FFF8BF759F}">
      <dsp:nvSpPr>
        <dsp:cNvPr id="0" name=""/>
        <dsp:cNvSpPr/>
      </dsp:nvSpPr>
      <dsp:spPr>
        <a:xfrm>
          <a:off x="0" y="3452344"/>
          <a:ext cx="11443534" cy="862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Punti di forza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Totale invisibilità esterna, Ascolto naturale, Comfort e discrezione, Funzionamento continuo, Innovazione nei materiali, Durata della batteria.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452344"/>
        <a:ext cx="11443534" cy="8629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E8F45-7A24-4256-A54D-B1F58222BE28}">
      <dsp:nvSpPr>
        <dsp:cNvPr id="0" name=""/>
        <dsp:cNvSpPr/>
      </dsp:nvSpPr>
      <dsp:spPr>
        <a:xfrm>
          <a:off x="0" y="2170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74CE8-6B35-47EC-AF32-4880A6C77F19}">
      <dsp:nvSpPr>
        <dsp:cNvPr id="0" name=""/>
        <dsp:cNvSpPr/>
      </dsp:nvSpPr>
      <dsp:spPr>
        <a:xfrm>
          <a:off x="0" y="2170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🔹 Il materiale PVDF ha un costo trascurabile (&lt;0,01 €/pz).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170"/>
        <a:ext cx="11443533" cy="739977"/>
      </dsp:txXfrm>
    </dsp:sp>
    <dsp:sp modelId="{F05FFC6E-0497-4D69-BA0B-FE8E26CF81F6}">
      <dsp:nvSpPr>
        <dsp:cNvPr id="0" name=""/>
        <dsp:cNvSpPr/>
      </dsp:nvSpPr>
      <dsp:spPr>
        <a:xfrm>
          <a:off x="0" y="742147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415B3-D71C-4089-B938-158967850F32}">
      <dsp:nvSpPr>
        <dsp:cNvPr id="0" name=""/>
        <dsp:cNvSpPr/>
      </dsp:nvSpPr>
      <dsp:spPr>
        <a:xfrm>
          <a:off x="0" y="742147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🔹 I costi principali derivano da stampa (setup macchina) e progettazione interna.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742147"/>
        <a:ext cx="11443533" cy="739977"/>
      </dsp:txXfrm>
    </dsp:sp>
    <dsp:sp modelId="{3ED80DC0-47BD-4C46-BE54-CD090980C357}">
      <dsp:nvSpPr>
        <dsp:cNvPr id="0" name=""/>
        <dsp:cNvSpPr/>
      </dsp:nvSpPr>
      <dsp:spPr>
        <a:xfrm>
          <a:off x="0" y="1482124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0A789-D6D1-4571-8F66-3BA45F555D56}">
      <dsp:nvSpPr>
        <dsp:cNvPr id="0" name=""/>
        <dsp:cNvSpPr/>
      </dsp:nvSpPr>
      <dsp:spPr>
        <a:xfrm>
          <a:off x="0" y="1482124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🔹 Il trasporto incide in modo rilevante nei fornitori esteri (soprattutto USA).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82124"/>
        <a:ext cx="11443533" cy="739977"/>
      </dsp:txXfrm>
    </dsp:sp>
    <dsp:sp modelId="{361C48DB-A9DE-445B-A26A-E58BAEF046F0}">
      <dsp:nvSpPr>
        <dsp:cNvPr id="0" name=""/>
        <dsp:cNvSpPr/>
      </dsp:nvSpPr>
      <dsp:spPr>
        <a:xfrm>
          <a:off x="0" y="2222102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2210F-ACB0-476A-A46E-352AFEB5EEBB}">
      <dsp:nvSpPr>
        <dsp:cNvPr id="0" name=""/>
        <dsp:cNvSpPr/>
      </dsp:nvSpPr>
      <dsp:spPr>
        <a:xfrm>
          <a:off x="0" y="2222102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🔹 L’effetto scala è determinante: da oltre 40 €/pz (1 pezzo) a meno di 0,25 €/pz (1000 pezzi).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222102"/>
        <a:ext cx="11443533" cy="739977"/>
      </dsp:txXfrm>
    </dsp:sp>
    <dsp:sp modelId="{15AA6269-FA64-4E53-B19A-2388F81544F1}">
      <dsp:nvSpPr>
        <dsp:cNvPr id="0" name=""/>
        <dsp:cNvSpPr/>
      </dsp:nvSpPr>
      <dsp:spPr>
        <a:xfrm>
          <a:off x="0" y="2962079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03FFB-67FC-4C41-8E0A-F1E9A74C1D56}">
      <dsp:nvSpPr>
        <dsp:cNvPr id="0" name=""/>
        <dsp:cNvSpPr/>
      </dsp:nvSpPr>
      <dsp:spPr>
        <a:xfrm>
          <a:off x="0" y="2962079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🔹 I service italiani risultano i più competitivi (2,31 €/pz per 100 pezzi), seguiti da Arkema (2,61 €/pz) e Vision Miner (3,94 €/pz).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962079"/>
        <a:ext cx="11443533" cy="739977"/>
      </dsp:txXfrm>
    </dsp:sp>
    <dsp:sp modelId="{01BFAF27-7FAA-4C75-9BB9-C0ED1FABF061}">
      <dsp:nvSpPr>
        <dsp:cNvPr id="0" name=""/>
        <dsp:cNvSpPr/>
      </dsp:nvSpPr>
      <dsp:spPr>
        <a:xfrm>
          <a:off x="0" y="3702056"/>
          <a:ext cx="114435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EC668-26CD-404A-83BB-9AE5BC5C5DD9}">
      <dsp:nvSpPr>
        <dsp:cNvPr id="0" name=""/>
        <dsp:cNvSpPr/>
      </dsp:nvSpPr>
      <dsp:spPr>
        <a:xfrm>
          <a:off x="0" y="3702056"/>
          <a:ext cx="11443533" cy="739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sintesi: la scelta più conveniente per lotti fino a 1 000 pezzi è affidarsi a fornitori italiani, bilanciando costi e tempi, mentre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Arkema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è strategico per qualità certificata e Vision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solo per esigenze R&amp;D avanzate.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02056"/>
        <a:ext cx="11443533" cy="739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D903C-59CD-496D-9469-FFCF25AEC379}">
      <dsp:nvSpPr>
        <dsp:cNvPr id="0" name=""/>
        <dsp:cNvSpPr/>
      </dsp:nvSpPr>
      <dsp:spPr>
        <a:xfrm>
          <a:off x="0" y="518"/>
          <a:ext cx="1144353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953C4-D427-4A1A-B462-FEACEF06A08A}">
      <dsp:nvSpPr>
        <dsp:cNvPr id="0" name=""/>
        <dsp:cNvSpPr/>
      </dsp:nvSpPr>
      <dsp:spPr>
        <a:xfrm>
          <a:off x="0" y="518"/>
          <a:ext cx="11443533" cy="8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Cos’è ?  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Misura le forze tridimensionali (Fx,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Fy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Fz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 generate dal contatto piede-superficie o oggetto-superficie, fornendo anche il centro di pressione (COP) e parametri dinamici ad alta precisione. 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518"/>
        <a:ext cx="11443533" cy="849195"/>
      </dsp:txXfrm>
    </dsp:sp>
    <dsp:sp modelId="{7B7024C9-FC53-4BF2-88DC-E6504227D5F7}">
      <dsp:nvSpPr>
        <dsp:cNvPr id="0" name=""/>
        <dsp:cNvSpPr/>
      </dsp:nvSpPr>
      <dsp:spPr>
        <a:xfrm>
          <a:off x="0" y="849714"/>
          <a:ext cx="11443533" cy="0"/>
        </a:xfrm>
        <a:prstGeom prst="line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5795F-C7BD-4FE7-8A4A-2F41F713C3F2}">
      <dsp:nvSpPr>
        <dsp:cNvPr id="0" name=""/>
        <dsp:cNvSpPr/>
      </dsp:nvSpPr>
      <dsp:spPr>
        <a:xfrm>
          <a:off x="0" y="849714"/>
          <a:ext cx="11443533" cy="8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Chi lo dovrebbe usare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? Ricercatori in biomeccanica, cliniche di riabilitazione, preparatori sportivi, e che necessitano di feedback meccanico accurato.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849714"/>
        <a:ext cx="11443533" cy="849195"/>
      </dsp:txXfrm>
    </dsp:sp>
    <dsp:sp modelId="{9094F7AF-58AB-428B-B025-40EC7706BE7A}">
      <dsp:nvSpPr>
        <dsp:cNvPr id="0" name=""/>
        <dsp:cNvSpPr/>
      </dsp:nvSpPr>
      <dsp:spPr>
        <a:xfrm>
          <a:off x="0" y="1698910"/>
          <a:ext cx="11443533" cy="0"/>
        </a:xfrm>
        <a:prstGeom prst="lin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BEAAD-F55D-4F81-8548-DB28E76D5518}">
      <dsp:nvSpPr>
        <dsp:cNvPr id="0" name=""/>
        <dsp:cNvSpPr/>
      </dsp:nvSpPr>
      <dsp:spPr>
        <a:xfrm>
          <a:off x="0" y="1698910"/>
          <a:ext cx="11443533" cy="8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Materiale: 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viene utilizzato quarzo naturale o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 (cristallo brevettato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Kistler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), scelti per stabilità, linearità e sensibilità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698910"/>
        <a:ext cx="11443533" cy="849195"/>
      </dsp:txXfrm>
    </dsp:sp>
    <dsp:sp modelId="{5BB9818C-5239-4545-8182-1499F30704FF}">
      <dsp:nvSpPr>
        <dsp:cNvPr id="0" name=""/>
        <dsp:cNvSpPr/>
      </dsp:nvSpPr>
      <dsp:spPr>
        <a:xfrm>
          <a:off x="0" y="2548105"/>
          <a:ext cx="11443533" cy="0"/>
        </a:xfrm>
        <a:prstGeom prst="line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E6803-B618-44D7-AEC1-312D40390F3B}">
      <dsp:nvSpPr>
        <dsp:cNvPr id="0" name=""/>
        <dsp:cNvSpPr/>
      </dsp:nvSpPr>
      <dsp:spPr>
        <a:xfrm>
          <a:off x="0" y="2548105"/>
          <a:ext cx="11443533" cy="8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Caratteristiche principali : 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è composto da una superficie di contatto in alluminio antiscivolo sostenuta da 3–4 sensori piezoelettrici in quarzo o </a:t>
          </a:r>
          <a:r>
            <a:rPr lang="it-IT" sz="18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®, collegati a un’elettronica digitale integrata</a:t>
          </a:r>
          <a:endParaRPr lang="en-US" sz="1800" b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548105"/>
        <a:ext cx="11443533" cy="849195"/>
      </dsp:txXfrm>
    </dsp:sp>
    <dsp:sp modelId="{9E3BF92A-8800-4CAE-BFB5-BA7E1E7CF1E4}">
      <dsp:nvSpPr>
        <dsp:cNvPr id="0" name=""/>
        <dsp:cNvSpPr/>
      </dsp:nvSpPr>
      <dsp:spPr>
        <a:xfrm>
          <a:off x="0" y="3397301"/>
          <a:ext cx="11443533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7D0CD-369B-4FDC-BEA3-49FFF8BF759F}">
      <dsp:nvSpPr>
        <dsp:cNvPr id="0" name=""/>
        <dsp:cNvSpPr/>
      </dsp:nvSpPr>
      <dsp:spPr>
        <a:xfrm>
          <a:off x="0" y="3397301"/>
          <a:ext cx="11443533" cy="849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Punti di forza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Portabilità e facilità di installazione , alta sensibilità e stabilità termica grazie al quarzo/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PiezoStar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® , campionamento ad alta frequenza per analisi dinamiche (salti, sprint, andatura)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97301"/>
        <a:ext cx="11443533" cy="849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E05EE-1DE1-40F8-8654-405EF62D3DE4}">
      <dsp:nvSpPr>
        <dsp:cNvPr id="0" name=""/>
        <dsp:cNvSpPr/>
      </dsp:nvSpPr>
      <dsp:spPr>
        <a:xfrm>
          <a:off x="1963159" y="0"/>
          <a:ext cx="2944740" cy="10400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3159" y="130004"/>
        <a:ext cx="2554727" cy="780027"/>
      </dsp:txXfrm>
    </dsp:sp>
    <dsp:sp modelId="{E9FF1359-C234-4147-B262-8DB8084AD004}">
      <dsp:nvSpPr>
        <dsp:cNvPr id="0" name=""/>
        <dsp:cNvSpPr/>
      </dsp:nvSpPr>
      <dsp:spPr>
        <a:xfrm>
          <a:off x="0" y="0"/>
          <a:ext cx="1963160" cy="1040035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Tecnico</a:t>
          </a:r>
        </a:p>
      </dsp:txBody>
      <dsp:txXfrm>
        <a:off x="50770" y="50770"/>
        <a:ext cx="1861620" cy="938495"/>
      </dsp:txXfrm>
    </dsp:sp>
    <dsp:sp modelId="{C1DC9BE8-7DCC-4EF1-AC16-B3B08BD4E401}">
      <dsp:nvSpPr>
        <dsp:cNvPr id="0" name=""/>
        <dsp:cNvSpPr/>
      </dsp:nvSpPr>
      <dsp:spPr>
        <a:xfrm>
          <a:off x="1963159" y="1144039"/>
          <a:ext cx="2944740" cy="10400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3159" y="1274043"/>
        <a:ext cx="2554727" cy="780027"/>
      </dsp:txXfrm>
    </dsp:sp>
    <dsp:sp modelId="{564815EE-63F2-4A8E-846F-5B2FA1AED2B2}">
      <dsp:nvSpPr>
        <dsp:cNvPr id="0" name=""/>
        <dsp:cNvSpPr/>
      </dsp:nvSpPr>
      <dsp:spPr>
        <a:xfrm>
          <a:off x="0" y="1144039"/>
          <a:ext cx="1963160" cy="1040035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22839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22839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22839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Strategico</a:t>
          </a:r>
        </a:p>
      </dsp:txBody>
      <dsp:txXfrm>
        <a:off x="50770" y="1194809"/>
        <a:ext cx="1861620" cy="938495"/>
      </dsp:txXfrm>
    </dsp:sp>
    <dsp:sp modelId="{913BCCE5-F172-4213-9D80-86CCFEAFD8D5}">
      <dsp:nvSpPr>
        <dsp:cNvPr id="0" name=""/>
        <dsp:cNvSpPr/>
      </dsp:nvSpPr>
      <dsp:spPr>
        <a:xfrm>
          <a:off x="1963159" y="2288078"/>
          <a:ext cx="2944740" cy="10400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3159" y="2418082"/>
        <a:ext cx="2554727" cy="780027"/>
      </dsp:txXfrm>
    </dsp:sp>
    <dsp:sp modelId="{E2850ACB-0095-4317-A5BC-9417213520AA}">
      <dsp:nvSpPr>
        <dsp:cNvPr id="0" name=""/>
        <dsp:cNvSpPr/>
      </dsp:nvSpPr>
      <dsp:spPr>
        <a:xfrm>
          <a:off x="5123" y="2263044"/>
          <a:ext cx="1963160" cy="1040035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22839"/>
                <a:satOff val="5970"/>
                <a:lumOff val="263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22839"/>
                <a:satOff val="5970"/>
                <a:lumOff val="263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22839"/>
                <a:satOff val="5970"/>
                <a:lumOff val="263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Impatto Sistemico-Tecnologico</a:t>
          </a:r>
        </a:p>
      </dsp:txBody>
      <dsp:txXfrm>
        <a:off x="55893" y="2313814"/>
        <a:ext cx="1861620" cy="9384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1735A-751D-4FDB-9C82-D20884FFEAA2}">
      <dsp:nvSpPr>
        <dsp:cNvPr id="0" name=""/>
        <dsp:cNvSpPr/>
      </dsp:nvSpPr>
      <dsp:spPr>
        <a:xfrm>
          <a:off x="0" y="571250"/>
          <a:ext cx="11312905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1)Naturali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quarzo (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SiO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₂), tormalina, sale di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Rochelle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tessuti biologici (osso, collagene, pelle).</a:t>
          </a:r>
          <a:b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stabilità, biocompatibilità. Limiti: bassi coefficienti piezoelettrici (d₁₁ ≈ 0.1–10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/N).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41" y="603291"/>
        <a:ext cx="11248823" cy="592288"/>
      </dsp:txXfrm>
    </dsp:sp>
    <dsp:sp modelId="{C3ECB7AE-B04D-4410-BC74-6591173AEB32}">
      <dsp:nvSpPr>
        <dsp:cNvPr id="0" name=""/>
        <dsp:cNvSpPr/>
      </dsp:nvSpPr>
      <dsp:spPr>
        <a:xfrm>
          <a:off x="0" y="1276580"/>
          <a:ext cx="11312905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2)Ceramici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BaTiO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₃, PZT.</a:t>
          </a:r>
          <a:b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elevati coefficienti (d₃₃ fino a 600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/N), grande versatilità geometrica. Limiti: fragilità, presenza di piombo (PZT).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41" y="1308621"/>
        <a:ext cx="11248823" cy="592288"/>
      </dsp:txXfrm>
    </dsp:sp>
    <dsp:sp modelId="{EDBE9CDE-DF8C-4D13-8554-332D84E133BF}">
      <dsp:nvSpPr>
        <dsp:cNvPr id="0" name=""/>
        <dsp:cNvSpPr/>
      </dsp:nvSpPr>
      <dsp:spPr>
        <a:xfrm>
          <a:off x="0" y="1981910"/>
          <a:ext cx="11312905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3)polimeri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PVDF, PVDF–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b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flessibili, leggeri, biocompatibili, stampabili 3D. Limiti: coefficiente inferiore ai ceramici (d₃₃ ≈ 20–40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pC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/N).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41" y="2013951"/>
        <a:ext cx="11248823" cy="592288"/>
      </dsp:txXfrm>
    </dsp:sp>
    <dsp:sp modelId="{36A01E3F-0E3A-4094-B457-59A91AB131F0}">
      <dsp:nvSpPr>
        <dsp:cNvPr id="0" name=""/>
        <dsp:cNvSpPr/>
      </dsp:nvSpPr>
      <dsp:spPr>
        <a:xfrm>
          <a:off x="0" y="2687240"/>
          <a:ext cx="11312905" cy="6563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4) Compositi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miscele polimero + ceramica (PVDF + PZT, PVDF + nanotubi di carbonio,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ZnO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).</a:t>
          </a:r>
          <a:b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Vantaggi: buon compromesso tra prestazioni e </a:t>
          </a:r>
          <a:r>
            <a:rPr lang="it-IT" sz="17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stampabilità</a:t>
          </a:r>
          <a:r>
            <a:rPr lang="it-IT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Limiti: complessità di formulazione.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41" y="2719281"/>
        <a:ext cx="11248823" cy="5922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3E48F-15F4-4E52-A569-FA90FE5EAFC9}">
      <dsp:nvSpPr>
        <dsp:cNvPr id="0" name=""/>
        <dsp:cNvSpPr/>
      </dsp:nvSpPr>
      <dsp:spPr>
        <a:xfrm>
          <a:off x="0" y="1762"/>
          <a:ext cx="91253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C7BA-6169-4053-AC21-63490B368F7C}">
      <dsp:nvSpPr>
        <dsp:cNvPr id="0" name=""/>
        <dsp:cNvSpPr/>
      </dsp:nvSpPr>
      <dsp:spPr>
        <a:xfrm>
          <a:off x="0" y="0"/>
          <a:ext cx="9125338" cy="120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PVDF &amp; PVDF–</a:t>
          </a:r>
          <a:r>
            <a:rPr lang="it-IT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termoplastici semicristallini, stampabili via FDM o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elettrofilatura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; richiedono </a:t>
          </a:r>
          <a:r>
            <a:rPr lang="it-IT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poling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elettrico post-processo ed elettrodi su entrambe le facce per raccogliere il segnale.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9125338" cy="1202043"/>
      </dsp:txXfrm>
    </dsp:sp>
    <dsp:sp modelId="{AB17B1D4-A2D1-4767-A171-714AA0322D0A}">
      <dsp:nvSpPr>
        <dsp:cNvPr id="0" name=""/>
        <dsp:cNvSpPr/>
      </dsp:nvSpPr>
      <dsp:spPr>
        <a:xfrm>
          <a:off x="0" y="1203806"/>
          <a:ext cx="91253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97008-6FE7-416C-A418-1396180B26E1}">
      <dsp:nvSpPr>
        <dsp:cNvPr id="0" name=""/>
        <dsp:cNvSpPr/>
      </dsp:nvSpPr>
      <dsp:spPr>
        <a:xfrm>
          <a:off x="0" y="1203806"/>
          <a:ext cx="9125338" cy="120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Compositi polimero–ceramica (PZT + resina epossidica)</a:t>
          </a:r>
          <a:r>
            <a:rPr lang="it-IT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: stampabili via SLA/DLP o estrusione a bassa temperatura; uniscono rigidità e sensibilità ma necessitano dispersione accurata delle nanoparticelle.</a:t>
          </a:r>
          <a:endParaRPr lang="en-US" sz="18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203806"/>
        <a:ext cx="9125338" cy="1202043"/>
      </dsp:txXfrm>
    </dsp:sp>
    <dsp:sp modelId="{052A291A-771C-4B5E-91D2-FBB0005F8992}">
      <dsp:nvSpPr>
        <dsp:cNvPr id="0" name=""/>
        <dsp:cNvSpPr/>
      </dsp:nvSpPr>
      <dsp:spPr>
        <a:xfrm>
          <a:off x="0" y="2405849"/>
          <a:ext cx="912533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88DA02-3ECF-4FF4-9089-92DD0624B801}">
      <dsp:nvSpPr>
        <dsp:cNvPr id="0" name=""/>
        <dsp:cNvSpPr/>
      </dsp:nvSpPr>
      <dsp:spPr>
        <a:xfrm>
          <a:off x="0" y="2405849"/>
          <a:ext cx="9125338" cy="120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Inchiostri funzionali (PZT, </a:t>
          </a:r>
          <a:r>
            <a:rPr lang="it-IT" sz="1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ZnO</a:t>
          </a:r>
          <a:r>
            <a:rPr lang="it-IT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r>
            <a:rPr lang="it-IT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nanoparticelle disperse in matrici polimeriche, compatibili con inkjet e serigrafia; permettono la deposizione di film sottili e pattern funzionali in dispositivi flessibili.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405849"/>
        <a:ext cx="9125338" cy="12020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88C4A-A5BF-4903-A9CE-7000EF734B21}">
      <dsp:nvSpPr>
        <dsp:cNvPr id="0" name=""/>
        <dsp:cNvSpPr/>
      </dsp:nvSpPr>
      <dsp:spPr>
        <a:xfrm>
          <a:off x="3526128" y="761048"/>
          <a:ext cx="5863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906"/>
              </a:moveTo>
              <a:lnTo>
                <a:pt x="310267" y="45906"/>
              </a:lnTo>
              <a:lnTo>
                <a:pt x="310267" y="45720"/>
              </a:lnTo>
              <a:lnTo>
                <a:pt x="586335" y="45720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3873" y="803675"/>
        <a:ext cx="30846" cy="6185"/>
      </dsp:txXfrm>
    </dsp:sp>
    <dsp:sp modelId="{1D4F03E6-3FA4-4323-8BCE-7D50D509BDBC}">
      <dsp:nvSpPr>
        <dsp:cNvPr id="0" name=""/>
        <dsp:cNvSpPr/>
      </dsp:nvSpPr>
      <dsp:spPr>
        <a:xfrm>
          <a:off x="838701" y="186"/>
          <a:ext cx="2689227" cy="16135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74" tIns="138320" rIns="131774" bIns="1383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Scelta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materiale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8701" y="186"/>
        <a:ext cx="2689227" cy="1613536"/>
      </dsp:txXfrm>
    </dsp:sp>
    <dsp:sp modelId="{2F492655-1690-4C73-AD38-18CC200F7403}">
      <dsp:nvSpPr>
        <dsp:cNvPr id="0" name=""/>
        <dsp:cNvSpPr/>
      </dsp:nvSpPr>
      <dsp:spPr>
        <a:xfrm>
          <a:off x="6832292" y="761048"/>
          <a:ext cx="5895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1854" y="45720"/>
              </a:lnTo>
              <a:lnTo>
                <a:pt x="311854" y="45906"/>
              </a:lnTo>
              <a:lnTo>
                <a:pt x="589509" y="45906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11543" y="803675"/>
        <a:ext cx="31005" cy="6185"/>
      </dsp:txXfrm>
    </dsp:sp>
    <dsp:sp modelId="{7053F91F-DAE6-40D0-AD27-97AAA7677EB4}">
      <dsp:nvSpPr>
        <dsp:cNvPr id="0" name=""/>
        <dsp:cNvSpPr/>
      </dsp:nvSpPr>
      <dsp:spPr>
        <a:xfrm>
          <a:off x="4144864" y="0"/>
          <a:ext cx="2689227" cy="16135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74" tIns="138320" rIns="131774" bIns="1383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Progettazione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CAD</a:t>
          </a:r>
        </a:p>
      </dsp:txBody>
      <dsp:txXfrm>
        <a:off x="4144864" y="0"/>
        <a:ext cx="2689227" cy="1613536"/>
      </dsp:txXfrm>
    </dsp:sp>
    <dsp:sp modelId="{CD6A6542-7F71-4164-9C81-F220585F4A38}">
      <dsp:nvSpPr>
        <dsp:cNvPr id="0" name=""/>
        <dsp:cNvSpPr/>
      </dsp:nvSpPr>
      <dsp:spPr>
        <a:xfrm>
          <a:off x="2183315" y="1611923"/>
          <a:ext cx="6615499" cy="587922"/>
        </a:xfrm>
        <a:custGeom>
          <a:avLst/>
          <a:gdLst/>
          <a:ahLst/>
          <a:cxnLst/>
          <a:rect l="0" t="0" r="0" b="0"/>
          <a:pathLst>
            <a:path>
              <a:moveTo>
                <a:pt x="6615499" y="0"/>
              </a:moveTo>
              <a:lnTo>
                <a:pt x="6615499" y="311061"/>
              </a:lnTo>
              <a:lnTo>
                <a:pt x="0" y="311061"/>
              </a:lnTo>
              <a:lnTo>
                <a:pt x="0" y="587922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4956" y="1902791"/>
        <a:ext cx="332217" cy="6185"/>
      </dsp:txXfrm>
    </dsp:sp>
    <dsp:sp modelId="{97BD7F54-E584-47D2-86AC-DD4E2F743492}">
      <dsp:nvSpPr>
        <dsp:cNvPr id="0" name=""/>
        <dsp:cNvSpPr/>
      </dsp:nvSpPr>
      <dsp:spPr>
        <a:xfrm>
          <a:off x="7454201" y="186"/>
          <a:ext cx="2689227" cy="16135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74" tIns="138320" rIns="131774" bIns="1383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Stampa 3D FDM.</a:t>
          </a:r>
        </a:p>
      </dsp:txBody>
      <dsp:txXfrm>
        <a:off x="7454201" y="186"/>
        <a:ext cx="2689227" cy="1613536"/>
      </dsp:txXfrm>
    </dsp:sp>
    <dsp:sp modelId="{3CE5C571-BEF7-49D7-8CC7-644DB0897582}">
      <dsp:nvSpPr>
        <dsp:cNvPr id="0" name=""/>
        <dsp:cNvSpPr/>
      </dsp:nvSpPr>
      <dsp:spPr>
        <a:xfrm>
          <a:off x="3526128" y="2993293"/>
          <a:ext cx="5879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7922" y="45720"/>
              </a:lnTo>
            </a:path>
          </a:pathLst>
        </a:custGeom>
        <a:noFill/>
        <a:ln w="63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04626" y="3035921"/>
        <a:ext cx="30926" cy="6185"/>
      </dsp:txXfrm>
    </dsp:sp>
    <dsp:sp modelId="{1E0B052B-BCE6-4A9A-B408-818D17AACC11}">
      <dsp:nvSpPr>
        <dsp:cNvPr id="0" name=""/>
        <dsp:cNvSpPr/>
      </dsp:nvSpPr>
      <dsp:spPr>
        <a:xfrm>
          <a:off x="838701" y="2232245"/>
          <a:ext cx="2689227" cy="16135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74" tIns="138320" rIns="131774" bIns="1383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Realizzazione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prototipo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 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trattamenti</a:t>
          </a: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post-</a:t>
          </a: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stampa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8701" y="2232245"/>
        <a:ext cx="2689227" cy="1613536"/>
      </dsp:txXfrm>
    </dsp:sp>
    <dsp:sp modelId="{AAF5E3EC-FFA5-4892-98BA-3D2F00BB52A3}">
      <dsp:nvSpPr>
        <dsp:cNvPr id="0" name=""/>
        <dsp:cNvSpPr/>
      </dsp:nvSpPr>
      <dsp:spPr>
        <a:xfrm>
          <a:off x="4146451" y="2232245"/>
          <a:ext cx="2689227" cy="16135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774" tIns="138320" rIns="131774" bIns="1383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Assemblaggio</a:t>
          </a:r>
          <a:endParaRPr lang="en-US" sz="2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46451" y="2232245"/>
        <a:ext cx="2689227" cy="16135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1B4B1-F217-4A19-909C-3165F969B3D7}">
      <dsp:nvSpPr>
        <dsp:cNvPr id="0" name=""/>
        <dsp:cNvSpPr/>
      </dsp:nvSpPr>
      <dsp:spPr>
        <a:xfrm>
          <a:off x="0" y="0"/>
          <a:ext cx="9727003" cy="1244645"/>
        </a:xfrm>
        <a:prstGeom prst="roundRect">
          <a:avLst>
            <a:gd name="adj" fmla="val 10000"/>
          </a:avLst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Esame microscopico ottico</a:t>
          </a: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(×50–×200): prima verifica di eventuali micro-fratture nel film, uniformità del </a:t>
          </a:r>
          <a:r>
            <a:rPr lang="it-IT" sz="19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coating</a:t>
          </a: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 corretto posizionamento dei fili.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454" y="36454"/>
        <a:ext cx="8383935" cy="1171737"/>
      </dsp:txXfrm>
    </dsp:sp>
    <dsp:sp modelId="{3B49416C-FFB3-40B7-BB13-74D9329C179A}">
      <dsp:nvSpPr>
        <dsp:cNvPr id="0" name=""/>
        <dsp:cNvSpPr/>
      </dsp:nvSpPr>
      <dsp:spPr>
        <a:xfrm>
          <a:off x="858265" y="1452086"/>
          <a:ext cx="9727003" cy="124464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Prova di continuità elettrica</a:t>
          </a: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La prova di continuità elettrica consiste nel misurare la resistenza di contatto tra filo ed elettrodo e verificarne la stabilità (&lt;±5% di variazione) anche dopo sollecitazioni meccaniche e termiche.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4719" y="1488540"/>
        <a:ext cx="7986811" cy="1171737"/>
      </dsp:txXfrm>
    </dsp:sp>
    <dsp:sp modelId="{3B3D673B-83D6-44AB-B196-CB093F06B89D}">
      <dsp:nvSpPr>
        <dsp:cNvPr id="0" name=""/>
        <dsp:cNvSpPr/>
      </dsp:nvSpPr>
      <dsp:spPr>
        <a:xfrm>
          <a:off x="1716530" y="2904172"/>
          <a:ext cx="9727003" cy="1244645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Spettroscopia FTIR</a:t>
          </a: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L’analisi FTIR post-assemblaggio serve a confermare l’integrità del P(VDF-</a:t>
          </a:r>
          <a:r>
            <a:rPr lang="it-IT" sz="19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TrFE</a:t>
          </a:r>
          <a:r>
            <a:rPr lang="it-IT" sz="19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), verificando i picchi caratteristici della fase β (840 cm⁻¹) e l’assenza di bande anomale dovute a contaminazioni da resine o solventi.</a:t>
          </a:r>
          <a:endParaRPr lang="en-US" sz="19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52984" y="2940626"/>
        <a:ext cx="7986811" cy="1171737"/>
      </dsp:txXfrm>
    </dsp:sp>
    <dsp:sp modelId="{35F752CB-DD45-4ED7-B2E4-37B88FD2B1EE}">
      <dsp:nvSpPr>
        <dsp:cNvPr id="0" name=""/>
        <dsp:cNvSpPr/>
      </dsp:nvSpPr>
      <dsp:spPr>
        <a:xfrm>
          <a:off x="8917984" y="943856"/>
          <a:ext cx="809019" cy="8090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100013" y="943856"/>
        <a:ext cx="444961" cy="608787"/>
      </dsp:txXfrm>
    </dsp:sp>
    <dsp:sp modelId="{6EFD1C5E-2489-4F55-8171-7472E78ED6B5}">
      <dsp:nvSpPr>
        <dsp:cNvPr id="0" name=""/>
        <dsp:cNvSpPr/>
      </dsp:nvSpPr>
      <dsp:spPr>
        <a:xfrm>
          <a:off x="9776249" y="2387644"/>
          <a:ext cx="809019" cy="80901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958278" y="2387644"/>
        <a:ext cx="444961" cy="608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C2F0E0-157B-43DC-A28E-ACDEBBAF901E}">
      <dsp:nvSpPr>
        <dsp:cNvPr id="0" name=""/>
        <dsp:cNvSpPr/>
      </dsp:nvSpPr>
      <dsp:spPr>
        <a:xfrm>
          <a:off x="2771946" y="260044"/>
          <a:ext cx="535517" cy="53551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A4FB0-69DB-41DE-A35F-716D7B9EBA32}">
      <dsp:nvSpPr>
        <dsp:cNvPr id="0" name=""/>
        <dsp:cNvSpPr/>
      </dsp:nvSpPr>
      <dsp:spPr>
        <a:xfrm>
          <a:off x="2444686" y="974130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• Materiale (PVDF): &lt;0,01 €/pz</a:t>
          </a:r>
          <a:endParaRPr lang="en-US" sz="12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44686" y="974130"/>
        <a:ext cx="1190039" cy="476015"/>
      </dsp:txXfrm>
    </dsp:sp>
    <dsp:sp modelId="{A0F1A369-56C8-43EF-8BA2-C5A4144C4CBE}">
      <dsp:nvSpPr>
        <dsp:cNvPr id="0" name=""/>
        <dsp:cNvSpPr/>
      </dsp:nvSpPr>
      <dsp:spPr>
        <a:xfrm>
          <a:off x="4170242" y="260044"/>
          <a:ext cx="535517" cy="53551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23CD0-1A5F-4C31-B00D-E6C5242F3FFA}">
      <dsp:nvSpPr>
        <dsp:cNvPr id="0" name=""/>
        <dsp:cNvSpPr/>
      </dsp:nvSpPr>
      <dsp:spPr>
        <a:xfrm>
          <a:off x="3842982" y="974130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Stampa: 30–50 € a lotto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42982" y="974130"/>
        <a:ext cx="1190039" cy="476015"/>
      </dsp:txXfrm>
    </dsp:sp>
    <dsp:sp modelId="{19BB2C46-19B6-488B-8CF7-E7BC463E57E8}">
      <dsp:nvSpPr>
        <dsp:cNvPr id="0" name=""/>
        <dsp:cNvSpPr/>
      </dsp:nvSpPr>
      <dsp:spPr>
        <a:xfrm>
          <a:off x="5568538" y="260044"/>
          <a:ext cx="535517" cy="53551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4EF22-4B42-4B00-91F6-DB7E1D627173}">
      <dsp:nvSpPr>
        <dsp:cNvPr id="0" name=""/>
        <dsp:cNvSpPr/>
      </dsp:nvSpPr>
      <dsp:spPr>
        <a:xfrm>
          <a:off x="5241277" y="974130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Trasporto: 9,99 € IT / 34,99 € FR / 49,99 € USA + dazi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41277" y="974130"/>
        <a:ext cx="1190039" cy="476015"/>
      </dsp:txXfrm>
    </dsp:sp>
    <dsp:sp modelId="{A038C862-DC16-471D-847A-8B92109DD1C9}">
      <dsp:nvSpPr>
        <dsp:cNvPr id="0" name=""/>
        <dsp:cNvSpPr/>
      </dsp:nvSpPr>
      <dsp:spPr>
        <a:xfrm>
          <a:off x="6966834" y="260044"/>
          <a:ext cx="535517" cy="535517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973EF-1646-4215-9AFE-678150A9AC53}">
      <dsp:nvSpPr>
        <dsp:cNvPr id="0" name=""/>
        <dsp:cNvSpPr/>
      </dsp:nvSpPr>
      <dsp:spPr>
        <a:xfrm>
          <a:off x="6639573" y="974130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Progettazione interna: 185,40 € (6h × 30,9 €/h)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39573" y="974130"/>
        <a:ext cx="1190039" cy="476015"/>
      </dsp:txXfrm>
    </dsp:sp>
    <dsp:sp modelId="{6E242678-FF53-4BAE-99AF-8C8EEB519910}">
      <dsp:nvSpPr>
        <dsp:cNvPr id="0" name=""/>
        <dsp:cNvSpPr/>
      </dsp:nvSpPr>
      <dsp:spPr>
        <a:xfrm>
          <a:off x="8365130" y="260044"/>
          <a:ext cx="535517" cy="535517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A2CB7-57E7-4C48-A42B-B17AE5B766BD}">
      <dsp:nvSpPr>
        <dsp:cNvPr id="0" name=""/>
        <dsp:cNvSpPr/>
      </dsp:nvSpPr>
      <dsp:spPr>
        <a:xfrm>
          <a:off x="8037869" y="974130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• Extra opzionali: test, certificazioni, imballi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37869" y="974130"/>
        <a:ext cx="1190039" cy="47601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E3D27-11E4-430F-8316-6D46B3C2CAFA}">
      <dsp:nvSpPr>
        <dsp:cNvPr id="0" name=""/>
        <dsp:cNvSpPr/>
      </dsp:nvSpPr>
      <dsp:spPr>
        <a:xfrm>
          <a:off x="0" y="206"/>
          <a:ext cx="9126638" cy="4828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054E5-5B7C-4E84-9791-58A018285B75}">
      <dsp:nvSpPr>
        <dsp:cNvPr id="0" name=""/>
        <dsp:cNvSpPr/>
      </dsp:nvSpPr>
      <dsp:spPr>
        <a:xfrm>
          <a:off x="146065" y="108849"/>
          <a:ext cx="265572" cy="26557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1AAFE-D903-4EA0-815E-B15D7A6A5080}">
      <dsp:nvSpPr>
        <dsp:cNvPr id="0" name=""/>
        <dsp:cNvSpPr/>
      </dsp:nvSpPr>
      <dsp:spPr>
        <a:xfrm>
          <a:off x="557702" y="206"/>
          <a:ext cx="8568935" cy="48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03" tIns="51103" rIns="51103" bIns="511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🇮🇹 Service Italiani: 2,31 €/pz – più competitivi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7702" y="206"/>
        <a:ext cx="8568935" cy="482859"/>
      </dsp:txXfrm>
    </dsp:sp>
    <dsp:sp modelId="{A29D9FBA-C44E-4341-8BD5-0AB6013484E1}">
      <dsp:nvSpPr>
        <dsp:cNvPr id="0" name=""/>
        <dsp:cNvSpPr/>
      </dsp:nvSpPr>
      <dsp:spPr>
        <a:xfrm>
          <a:off x="0" y="603780"/>
          <a:ext cx="9126638" cy="4828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A1A59-ADDB-489C-8D9B-8CEF95C73534}">
      <dsp:nvSpPr>
        <dsp:cNvPr id="0" name=""/>
        <dsp:cNvSpPr/>
      </dsp:nvSpPr>
      <dsp:spPr>
        <a:xfrm>
          <a:off x="146065" y="712424"/>
          <a:ext cx="265572" cy="265572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95513-F1D2-42A0-B88D-70B59A28E785}">
      <dsp:nvSpPr>
        <dsp:cNvPr id="0" name=""/>
        <dsp:cNvSpPr/>
      </dsp:nvSpPr>
      <dsp:spPr>
        <a:xfrm>
          <a:off x="557702" y="603780"/>
          <a:ext cx="8568935" cy="48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03" tIns="51103" rIns="51103" bIns="511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🇫🇷 Arkema/Easy3D: 2,61 €/pz – qualità e uniformità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7702" y="603780"/>
        <a:ext cx="8568935" cy="482859"/>
      </dsp:txXfrm>
    </dsp:sp>
    <dsp:sp modelId="{299BA8C4-202B-4878-89E1-02B32E467A4A}">
      <dsp:nvSpPr>
        <dsp:cNvPr id="0" name=""/>
        <dsp:cNvSpPr/>
      </dsp:nvSpPr>
      <dsp:spPr>
        <a:xfrm>
          <a:off x="0" y="1207355"/>
          <a:ext cx="9126638" cy="48285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900A8-0F3A-46F7-9DD2-AB569EF257ED}">
      <dsp:nvSpPr>
        <dsp:cNvPr id="0" name=""/>
        <dsp:cNvSpPr/>
      </dsp:nvSpPr>
      <dsp:spPr>
        <a:xfrm>
          <a:off x="146065" y="1315998"/>
          <a:ext cx="265572" cy="26557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C47FA-E185-4EDB-A07D-2BD37C6E0B0E}">
      <dsp:nvSpPr>
        <dsp:cNvPr id="0" name=""/>
        <dsp:cNvSpPr/>
      </dsp:nvSpPr>
      <dsp:spPr>
        <a:xfrm>
          <a:off x="557702" y="1207355"/>
          <a:ext cx="8568935" cy="482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103" tIns="51103" rIns="51103" bIns="5110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🇺🇸 Vision </a:t>
          </a:r>
          <a:r>
            <a:rPr lang="it-IT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Miner</a:t>
          </a:r>
          <a:r>
            <a:rPr lang="it-IT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3,94 €/pz – alti costi, conviene solo grandi lotti o R&amp;D avanzata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7702" y="1207355"/>
        <a:ext cx="8568935" cy="482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F3BCBA2D-850A-4113-A333-2097B805C8B7}" type="datetimeFigureOut">
              <a:rPr lang="it-IT" smtClean="0"/>
              <a:pPr/>
              <a:t>30/08/2025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190518BB-60A4-447A-91C9-43BFF6938EB9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839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874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30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50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485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02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363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7605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700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58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038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118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643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E4556-DB7C-F896-96BD-D15D76D5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D4AA151-EED7-1E44-E2A0-523913F4F3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DB123F8-AE09-D615-4C13-3CA9F9298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1F7A3D-C237-0103-88D3-9DE891CF1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85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88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6115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6412-41CC-CC1A-10DE-09CACF4D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5BF4D0-C9BB-CBDA-86E3-5014CA110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2854F6-9019-6B81-520C-CCBEB867B1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D763678-C505-0655-5574-51B576D94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9914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5148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1454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6277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397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127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717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21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527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5847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87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527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VINCENZO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2952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486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696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0605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28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46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595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97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293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9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0069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159C2-6628-A1F0-E316-E636267FD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6099E74-5E36-7682-189A-35A3982C7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D1C447-2353-789F-41BF-457B5DFF6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PIERPAOLO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B067F2-D13F-F73E-B116-A2B47C46F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738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ALESSANDRA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0518BB-60A4-447A-91C9-43BFF6938EB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33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70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497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88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33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1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63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7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67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09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298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530AF-E046-45F0-8FE1-BA5A2269F23F}" type="datetimeFigureOut">
              <a:rPr lang="it-IT" smtClean="0"/>
              <a:t>30/08/2025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10E81-CA20-4424-8FDD-E053FF9284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22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A88530AF-E046-45F0-8FE1-BA5A2269F23F}" type="datetimeFigureOut">
              <a:rPr lang="it-IT" smtClean="0"/>
              <a:pPr/>
              <a:t>30/08/2025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</a:defRPr>
            </a:lvl1pPr>
          </a:lstStyle>
          <a:p>
            <a:fld id="{ED510E81-CA20-4424-8FDD-E053FF928406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700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8.xml"/><Relationship Id="rId10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0" y="1133475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Anno Accademico 2024/2025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8" y="86578"/>
            <a:ext cx="2629301" cy="89603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99" y="86578"/>
            <a:ext cx="2109495" cy="9363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08EE8E4-964C-48AA-A780-C3CAA85F9DE0}"/>
              </a:ext>
            </a:extLst>
          </p:cNvPr>
          <p:cNvSpPr txBox="1"/>
          <p:nvPr/>
        </p:nvSpPr>
        <p:spPr>
          <a:xfrm>
            <a:off x="4477287" y="1481476"/>
            <a:ext cx="323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Progetto d’anno</a:t>
            </a:r>
          </a:p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</a:t>
            </a:r>
          </a:p>
          <a:p>
            <a:pPr algn="ctr"/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di Meccanica II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97A1484-A8F7-4743-8C88-9E1C817C4DD1}"/>
              </a:ext>
            </a:extLst>
          </p:cNvPr>
          <p:cNvSpPr txBox="1"/>
          <p:nvPr/>
        </p:nvSpPr>
        <p:spPr>
          <a:xfrm>
            <a:off x="2692472" y="2593910"/>
            <a:ext cx="6807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20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DA4DE8A-F5A1-40B7-AC6A-8A3C93D23FA4}"/>
              </a:ext>
            </a:extLst>
          </p:cNvPr>
          <p:cNvSpPr txBox="1"/>
          <p:nvPr/>
        </p:nvSpPr>
        <p:spPr>
          <a:xfrm>
            <a:off x="127712" y="4530314"/>
            <a:ext cx="2288917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u="sng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Studenti</a:t>
            </a:r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:</a:t>
            </a:r>
          </a:p>
          <a:p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Alessandra Miracapillo Vincenzo Morano Pierpaolo Palombella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4250425-A574-4580-B6D7-712A4F580730}"/>
              </a:ext>
            </a:extLst>
          </p:cNvPr>
          <p:cNvSpPr txBox="1"/>
          <p:nvPr/>
        </p:nvSpPr>
        <p:spPr>
          <a:xfrm>
            <a:off x="9444913" y="4531391"/>
            <a:ext cx="2619375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u="sng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Docenti e Referenti</a:t>
            </a:r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:</a:t>
            </a:r>
          </a:p>
          <a:p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Prof. Umberto </a:t>
            </a:r>
            <a:r>
              <a:rPr lang="it-IT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Galietti</a:t>
            </a:r>
            <a:endParaRPr lang="it-IT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Prof.ssa Francesca Di Carolo</a:t>
            </a:r>
          </a:p>
          <a:p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Ing. Volkan </a:t>
            </a:r>
            <a:r>
              <a:rPr lang="it-IT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Yavuz</a:t>
            </a:r>
            <a:endParaRPr lang="it-IT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r>
              <a:rPr lang="it-IT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Ing. Elia </a:t>
            </a:r>
            <a:r>
              <a:rPr lang="it-IT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Cucit</a:t>
            </a:r>
            <a:endParaRPr lang="it-IT" sz="16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7829980-33FB-4B68-91C0-57CE1ED53557}"/>
              </a:ext>
            </a:extLst>
          </p:cNvPr>
          <p:cNvSpPr txBox="1"/>
          <p:nvPr/>
        </p:nvSpPr>
        <p:spPr>
          <a:xfrm>
            <a:off x="3725223" y="173616"/>
            <a:ext cx="5511765" cy="73866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1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POLITECNICO DI BARI</a:t>
            </a:r>
          </a:p>
          <a:p>
            <a:r>
              <a:rPr lang="it-IT" sz="1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Dipartimento di MECCANICA, MATEMATICA E MANAGEMENT</a:t>
            </a:r>
          </a:p>
          <a:p>
            <a:r>
              <a:rPr lang="it-IT" sz="14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Corso di Laurea Magistrale in Ingegneria MECCANICA</a:t>
            </a:r>
          </a:p>
        </p:txBody>
      </p:sp>
    </p:spTree>
    <p:extLst>
      <p:ext uri="{BB962C8B-B14F-4D97-AF65-F5344CB8AC3E}">
        <p14:creationId xmlns:p14="http://schemas.microsoft.com/office/powerpoint/2010/main" val="186198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6D1192-B2E1-4050-7DE5-5F61BE3C9CCA}"/>
              </a:ext>
            </a:extLst>
          </p:cNvPr>
          <p:cNvSpPr txBox="1"/>
          <p:nvPr/>
        </p:nvSpPr>
        <p:spPr>
          <a:xfrm>
            <a:off x="3037390" y="1120854"/>
            <a:ext cx="61172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Casi Studio e Benchmark Applicativi </a:t>
            </a:r>
            <a:endParaRPr lang="it-IT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B4B4D9-5C17-3403-9E30-65F025ADA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7545"/>
              </p:ext>
            </p:extLst>
          </p:nvPr>
        </p:nvGraphicFramePr>
        <p:xfrm>
          <a:off x="472644" y="1740037"/>
          <a:ext cx="11246712" cy="411291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11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1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1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5940"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Caso Studio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Cosa fa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usato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b="1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Punti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forza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96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Esteem® (Envoy Medical)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Impianto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uditivo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impiantabile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PZT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Ascolto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invisibilità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esterna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efficienza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596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Kistler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9260BA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Piattaforma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forza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3D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Quarzo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PiezoStar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®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Misura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3D;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termica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affidabilità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0587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Plantari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intelligenti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Monitoraggio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pressione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plantare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PVDF-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TrFE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BaTiO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₃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Struttura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flessibile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wireless;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adattabilità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anatomica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1596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/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Endevco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2223D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Accelerometro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triaxiale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Piezite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® P-8 (PZT)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ampio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range;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resistenza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termica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596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 LDT0-028K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Sensore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flessibile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 film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Basso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consumo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flessibilità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 facile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integrazione</a:t>
                      </a:r>
                      <a:endParaRPr sz="1800" dirty="0"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23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88FAA-9F25-CEDA-AA38-908CC8D3A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DD02AE-2DFB-B1F9-6CE0-27D9E7D3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6CD39E-4998-0638-6ABD-D0B1D07C9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FA1C5F3-1A76-A530-9CDB-71027B110C6B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04CAAB27-D117-DF98-7529-0A6598AFA030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363775-EC7E-F514-3FAB-FE20A1632BB6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A599A4E-1F9D-CCC1-E2FC-96C0A3B42583}"/>
              </a:ext>
            </a:extLst>
          </p:cNvPr>
          <p:cNvSpPr txBox="1">
            <a:spLocks/>
          </p:cNvSpPr>
          <p:nvPr/>
        </p:nvSpPr>
        <p:spPr>
          <a:xfrm>
            <a:off x="1338755" y="1225586"/>
            <a:ext cx="9514490" cy="7818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Esteem® – Impianto uditivo</a:t>
            </a:r>
            <a:br>
              <a:rPr lang="en-US" sz="3600" dirty="0"/>
            </a:br>
            <a:endParaRPr lang="it-IT" sz="3600" dirty="0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4B8F3573-15FC-C587-1F67-10A076DEFADB}"/>
              </a:ext>
            </a:extLst>
          </p:cNvPr>
          <p:cNvGraphicFramePr>
            <a:graphicFrameLocks/>
          </p:cNvGraphicFramePr>
          <p:nvPr/>
        </p:nvGraphicFramePr>
        <p:xfrm>
          <a:off x="452997" y="1726163"/>
          <a:ext cx="11443534" cy="4315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49353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596B3-61BD-F04E-B920-AA6D6D6AB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6829BC-D250-CA54-863D-9D3CE01D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5B8A72-373C-7E01-64B6-99248FF81B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665E286C-39C5-BDEB-0A8E-BE2590BA5D35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F41A4364-6FBC-41B3-0265-158F1BDE64AA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AFEEDC-744D-4B82-0240-8A4720D9D8DA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BBD32E05-DE6A-976A-E531-BF88FD2081B6}"/>
              </a:ext>
            </a:extLst>
          </p:cNvPr>
          <p:cNvSpPr txBox="1">
            <a:spLocks/>
          </p:cNvSpPr>
          <p:nvPr/>
        </p:nvSpPr>
        <p:spPr>
          <a:xfrm>
            <a:off x="957494" y="1225586"/>
            <a:ext cx="9514490" cy="7818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600" dirty="0"/>
            </a:br>
            <a:endParaRPr lang="it-IT" sz="3600" dirty="0"/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ACC1FDB0-66FB-6FA1-42FA-02379CD4DB6B}"/>
              </a:ext>
            </a:extLst>
          </p:cNvPr>
          <p:cNvGraphicFramePr>
            <a:graphicFrameLocks/>
          </p:cNvGraphicFramePr>
          <p:nvPr/>
        </p:nvGraphicFramePr>
        <p:xfrm>
          <a:off x="452997" y="1794973"/>
          <a:ext cx="11443533" cy="424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E85ABA-BB91-78B6-537B-F1F0CB717F7C}"/>
              </a:ext>
            </a:extLst>
          </p:cNvPr>
          <p:cNvSpPr txBox="1"/>
          <p:nvPr/>
        </p:nvSpPr>
        <p:spPr>
          <a:xfrm>
            <a:off x="1811569" y="1133432"/>
            <a:ext cx="8568863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</a:rPr>
              <a:t>Piastre Dinamometriche </a:t>
            </a:r>
            <a:r>
              <a:rPr lang="it-IT" sz="31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ter Bold" pitchFamily="34" charset="0"/>
                <a:ea typeface="Inter Bold" pitchFamily="34" charset="-122"/>
              </a:rPr>
              <a:t>Kistler</a:t>
            </a:r>
            <a:endParaRPr lang="it-IT" sz="3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nter Bold" pitchFamily="34" charset="0"/>
              <a:ea typeface="Inter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22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18082"/>
              </p:ext>
            </p:extLst>
          </p:nvPr>
        </p:nvGraphicFramePr>
        <p:xfrm>
          <a:off x="149468" y="1574314"/>
          <a:ext cx="9295531" cy="45598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019593">
                  <a:extLst>
                    <a:ext uri="{9D8B030D-6E8A-4147-A177-3AD203B41FA5}">
                      <a16:colId xmlns:a16="http://schemas.microsoft.com/office/drawing/2014/main" val="1072292061"/>
                    </a:ext>
                  </a:extLst>
                </a:gridCol>
                <a:gridCol w="3462157">
                  <a:extLst>
                    <a:ext uri="{9D8B030D-6E8A-4147-A177-3AD203B41FA5}">
                      <a16:colId xmlns:a16="http://schemas.microsoft.com/office/drawing/2014/main" val="375155520"/>
                    </a:ext>
                  </a:extLst>
                </a:gridCol>
                <a:gridCol w="3813781">
                  <a:extLst>
                    <a:ext uri="{9D8B030D-6E8A-4147-A177-3AD203B41FA5}">
                      <a16:colId xmlns:a16="http://schemas.microsoft.com/office/drawing/2014/main" val="2727500330"/>
                    </a:ext>
                  </a:extLst>
                </a:gridCol>
              </a:tblGrid>
              <a:tr h="30900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Azienda 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Tecnologia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Caratteristiche principali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11317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 Connectivity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Piezoelettrica classica (PZT, quarzo, ceramiche)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Miniaturizzati e robusti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Resistenza ad agenti esterni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Non basati su 3D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printing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58210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PCB </a:t>
                      </a:r>
                      <a:r>
                        <a:rPr lang="it-IT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Piezotronics</a:t>
                      </a: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(MTS)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ICP® (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Integrated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Circuit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Piezoelectric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Banda passante ampia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Configurazioni custom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Precisione elevata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546155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Honeywell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Piezoelettrica a compressione/taglio (alcuni modelli con elettronica integrata)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Robuste per ambienti gravosi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Versioni miniaturizzate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Struttura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rugged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609556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Sensonics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Accelerometri &amp; velocimetri piezoelettrici (con/senza elettronica)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Ottimizzati per monitoraggio continuo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Certificazioni ATEX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Affidabilità elevata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563488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Piezo.com (Mide </a:t>
                      </a:r>
                      <a:r>
                        <a:rPr lang="it-IT" sz="16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Tech</a:t>
                      </a: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Film piezoelettrici (PVDF),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piezo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compositi flessibili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Ultrasottili e leggeri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Incollabili, adatti a superfici curve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Compatibili con 3D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printing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764262"/>
                  </a:ext>
                </a:extLst>
              </a:tr>
              <a:tr h="708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Metis Motion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Sensori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embedded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via stampa 3D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Sensori</a:t>
                      </a:r>
                      <a:r>
                        <a:rPr lang="it-IT" sz="14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 in attuatori/giunti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Geometrie complesse</a:t>
                      </a:r>
                      <a:b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</a:b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Riduzione cablaggi, più affidabilità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046357"/>
                  </a:ext>
                </a:extLst>
              </a:tr>
            </a:tbl>
          </a:graphicData>
        </a:graphic>
      </p:graphicFrame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2277" y="1574312"/>
            <a:ext cx="2407132" cy="106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6"/>
          <a:srcRect t="-1" b="14"/>
          <a:stretch/>
        </p:blipFill>
        <p:spPr>
          <a:xfrm>
            <a:off x="9484564" y="4439370"/>
            <a:ext cx="2485280" cy="1602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67" b="95333" l="3689" r="97131">
                        <a14:foregroundMark x1="12295" y1="8667" x2="4508" y2="84667"/>
                        <a14:foregroundMark x1="11885" y1="12000" x2="51230" y2="12667"/>
                        <a14:foregroundMark x1="51639" y1="16667" x2="50820" y2="82667"/>
                        <a14:foregroundMark x1="5328" y1="90000" x2="50410" y2="88667"/>
                        <a14:foregroundMark x1="67213" y1="10000" x2="67623" y2="74000"/>
                        <a14:foregroundMark x1="72951" y1="80000" x2="94262" y2="78000"/>
                        <a14:foregroundMark x1="93033" y1="68667" x2="92623" y2="7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4999" y="2852498"/>
            <a:ext cx="2564410" cy="147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CasellaDiTesto 11"/>
          <p:cNvSpPr txBox="1"/>
          <p:nvPr/>
        </p:nvSpPr>
        <p:spPr>
          <a:xfrm>
            <a:off x="10726615" y="1574312"/>
            <a:ext cx="1243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TE Connectivity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10062776" y="4021004"/>
            <a:ext cx="1024323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it-IT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Sensonics</a:t>
            </a:r>
            <a:endParaRPr lang="it-IT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5" name="CasellaDiTesto 14"/>
          <p:cNvSpPr txBox="1"/>
          <p:nvPr/>
        </p:nvSpPr>
        <p:spPr>
          <a:xfrm>
            <a:off x="3934668" y="1070674"/>
            <a:ext cx="4739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DEI COMPETITOR (1)</a:t>
            </a:r>
          </a:p>
        </p:txBody>
      </p:sp>
    </p:spTree>
    <p:extLst>
      <p:ext uri="{BB962C8B-B14F-4D97-AF65-F5344CB8AC3E}">
        <p14:creationId xmlns:p14="http://schemas.microsoft.com/office/powerpoint/2010/main" val="16647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8206"/>
              </p:ext>
            </p:extLst>
          </p:nvPr>
        </p:nvGraphicFramePr>
        <p:xfrm>
          <a:off x="149289" y="1538653"/>
          <a:ext cx="8880410" cy="461995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683691">
                  <a:extLst>
                    <a:ext uri="{9D8B030D-6E8A-4147-A177-3AD203B41FA5}">
                      <a16:colId xmlns:a16="http://schemas.microsoft.com/office/drawing/2014/main" val="1607580996"/>
                    </a:ext>
                  </a:extLst>
                </a:gridCol>
                <a:gridCol w="1756090">
                  <a:extLst>
                    <a:ext uri="{9D8B030D-6E8A-4147-A177-3AD203B41FA5}">
                      <a16:colId xmlns:a16="http://schemas.microsoft.com/office/drawing/2014/main" val="1746282908"/>
                    </a:ext>
                  </a:extLst>
                </a:gridCol>
                <a:gridCol w="1736794">
                  <a:extLst>
                    <a:ext uri="{9D8B030D-6E8A-4147-A177-3AD203B41FA5}">
                      <a16:colId xmlns:a16="http://schemas.microsoft.com/office/drawing/2014/main" val="3650679331"/>
                    </a:ext>
                  </a:extLst>
                </a:gridCol>
                <a:gridCol w="1939418">
                  <a:extLst>
                    <a:ext uri="{9D8B030D-6E8A-4147-A177-3AD203B41FA5}">
                      <a16:colId xmlns:a16="http://schemas.microsoft.com/office/drawing/2014/main" val="229635040"/>
                    </a:ext>
                  </a:extLst>
                </a:gridCol>
                <a:gridCol w="1764417">
                  <a:extLst>
                    <a:ext uri="{9D8B030D-6E8A-4147-A177-3AD203B41FA5}">
                      <a16:colId xmlns:a16="http://schemas.microsoft.com/office/drawing/2014/main" val="2643815884"/>
                    </a:ext>
                  </a:extLst>
                </a:gridCol>
              </a:tblGrid>
              <a:tr h="3545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Azienda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Parametri Tecnici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74555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ctr" fontAlgn="b"/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1" i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Range</a:t>
                      </a:r>
                      <a:endParaRPr lang="it-IT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Frequenza</a:t>
                      </a:r>
                      <a:endParaRPr lang="it-IT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Sensibilità</a:t>
                      </a:r>
                      <a:endParaRPr lang="it-IT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b="1" i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Protezione</a:t>
                      </a:r>
                      <a:endParaRPr lang="it-IT" sz="16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68808"/>
                  </a:ext>
                </a:extLst>
              </a:tr>
              <a:tr h="6049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 Connectivity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±500g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– 15 kHz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–100 </a:t>
                      </a:r>
                      <a:r>
                        <a:rPr lang="it-IT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</a:t>
                      </a:r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IP67 – IP68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1395105"/>
                  </a:ext>
                </a:extLst>
              </a:tr>
              <a:tr h="604989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</a:t>
                      </a:r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Piezotronics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±500g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fino a 30 kHz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–500 </a:t>
                      </a:r>
                      <a:r>
                        <a:rPr lang="it-IT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</a:t>
                      </a:r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fino a IP68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434843"/>
                  </a:ext>
                </a:extLst>
              </a:tr>
              <a:tr h="4156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Honeywell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±50g → fino a ±500g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 – 20 kHz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–100 </a:t>
                      </a:r>
                      <a:r>
                        <a:rPr lang="it-IT" sz="1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mV</a:t>
                      </a:r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IP65 – IP68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07543"/>
                  </a:ext>
                </a:extLst>
              </a:tr>
              <a:tr h="354563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Sensonics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±80g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fino a 10 kHz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mV/g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IP68, ATEX zone 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86831"/>
                  </a:ext>
                </a:extLst>
              </a:tr>
              <a:tr h="95279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Piezo.com (Mide Technology)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±0,1g → fino a ±500g </a:t>
                      </a:r>
                    </a:p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(da vibrazioni leggere a impatti forti)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fino a 40 kHz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dipende dal formato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96572"/>
                  </a:ext>
                </a:extLst>
              </a:tr>
              <a:tr h="95337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Metis Motion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dipendono dal sensore progettato e integrato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dipendono dal sensore progettato e integrato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u="none" strike="noStrike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dipendono dal sensore progettato e integrato</a:t>
                      </a:r>
                    </a:p>
                    <a:p>
                      <a:pPr algn="ctr" fontAlgn="ctr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Integrato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878479"/>
                  </a:ext>
                </a:extLst>
              </a:tr>
            </a:tbl>
          </a:graphicData>
        </a:graphic>
      </p:graphicFrame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807" y="1492608"/>
            <a:ext cx="2980429" cy="1033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99" y="2816301"/>
            <a:ext cx="1828634" cy="1148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363" y="4163235"/>
            <a:ext cx="2876710" cy="194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/>
          <p:cNvSpPr txBox="1"/>
          <p:nvPr/>
        </p:nvSpPr>
        <p:spPr>
          <a:xfrm>
            <a:off x="10607021" y="1445576"/>
            <a:ext cx="1464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PCB </a:t>
            </a:r>
            <a:r>
              <a:rPr lang="it-IT" sz="1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Piezotronics</a:t>
            </a:r>
            <a:endParaRPr lang="it-IT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9258299" y="2711569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Honeywell</a:t>
            </a:r>
            <a:endParaRPr lang="it-IT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9526007" y="5764811"/>
            <a:ext cx="1623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Metis Motion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3944193" y="1026563"/>
            <a:ext cx="4739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DEI COMPETITOR (2)</a:t>
            </a:r>
          </a:p>
        </p:txBody>
      </p:sp>
    </p:spTree>
    <p:extLst>
      <p:ext uri="{BB962C8B-B14F-4D97-AF65-F5344CB8AC3E}">
        <p14:creationId xmlns:p14="http://schemas.microsoft.com/office/powerpoint/2010/main" val="1605076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690793"/>
              </p:ext>
            </p:extLst>
          </p:nvPr>
        </p:nvGraphicFramePr>
        <p:xfrm>
          <a:off x="350958" y="1612580"/>
          <a:ext cx="11545572" cy="44351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85573">
                  <a:extLst>
                    <a:ext uri="{9D8B030D-6E8A-4147-A177-3AD203B41FA5}">
                      <a16:colId xmlns:a16="http://schemas.microsoft.com/office/drawing/2014/main" val="4043023141"/>
                    </a:ext>
                  </a:extLst>
                </a:gridCol>
                <a:gridCol w="5539154">
                  <a:extLst>
                    <a:ext uri="{9D8B030D-6E8A-4147-A177-3AD203B41FA5}">
                      <a16:colId xmlns:a16="http://schemas.microsoft.com/office/drawing/2014/main" val="3595418554"/>
                    </a:ext>
                  </a:extLst>
                </a:gridCol>
                <a:gridCol w="4220845">
                  <a:extLst>
                    <a:ext uri="{9D8B030D-6E8A-4147-A177-3AD203B41FA5}">
                      <a16:colId xmlns:a16="http://schemas.microsoft.com/office/drawing/2014/main" val="1121456993"/>
                    </a:ext>
                  </a:extLst>
                </a:gridCol>
              </a:tblGrid>
              <a:tr h="565097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Azienda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Materiali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Considerazioni Economiche</a:t>
                      </a:r>
                      <a:endParaRPr lang="it-IT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2229"/>
                  </a:ext>
                </a:extLst>
              </a:tr>
              <a:tr h="52491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 Connectivity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Acciaio inox, ceramica piezoelettrica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medio-alto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alta affidabilità.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426674"/>
                  </a:ext>
                </a:extLst>
              </a:tr>
              <a:tr h="52630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PCB </a:t>
                      </a:r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Piezotronics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Acciaio inox, titanio, ceramica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elevato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premium per precisione.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28935"/>
                  </a:ext>
                </a:extLst>
              </a:tr>
              <a:tr h="53203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Honeywell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Acciaio inox, ceramica piezoelettrica (tipico per sensori piezoelettrici robusti industriali)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medio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ottimo rapporto robustezza.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389067"/>
                  </a:ext>
                </a:extLst>
              </a:tr>
              <a:tr h="52630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Sensonics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Acciaio inox, titanio e ceramica piezoelettrica, per garantire robustezza e resistenza ambientale.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medio-alto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per impieghi industriali.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771058"/>
                  </a:ext>
                </a:extLst>
              </a:tr>
              <a:tr h="526308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Piezo.com (Mide Technology)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PVDF, </a:t>
                      </a:r>
                      <a:r>
                        <a:rPr lang="it-IT" sz="16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piezoceramici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basso-medio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ottimi per prototipi e applicazioni leggere.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15290"/>
                  </a:ext>
                </a:extLst>
              </a:tr>
              <a:tr h="998167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Metis Motion</a:t>
                      </a:r>
                      <a:endParaRPr lang="it-IT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Metalli e polimeri utilizzati nella stampa 3D, a seconda del tipo di sensore e applicazione.</a:t>
                      </a:r>
                      <a:endParaRPr lang="it-IT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variabile (medio-alto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più alto nei pezzi unici o geometrie complesse, compensato da riduzione montaggio e cablaggi.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677521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3944193" y="1089808"/>
            <a:ext cx="4739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DEI COMPETITOR (3)</a:t>
            </a:r>
          </a:p>
        </p:txBody>
      </p:sp>
    </p:spTree>
    <p:extLst>
      <p:ext uri="{BB962C8B-B14F-4D97-AF65-F5344CB8AC3E}">
        <p14:creationId xmlns:p14="http://schemas.microsoft.com/office/powerpoint/2010/main" val="125011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2711484" y="1089808"/>
            <a:ext cx="67690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DEI COMPETITOR - CONCLUSIONI</a:t>
            </a:r>
          </a:p>
        </p:txBody>
      </p:sp>
      <p:sp>
        <p:nvSpPr>
          <p:cNvPr id="6" name="Rettangolo 5"/>
          <p:cNvSpPr/>
          <p:nvPr/>
        </p:nvSpPr>
        <p:spPr>
          <a:xfrm>
            <a:off x="452997" y="1612580"/>
            <a:ext cx="4635937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Tradizione e innovazione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tecnologie ceramiche come il PZT restano un riferimento per robustezza e precisione, ma le soluzioni flessibili e additive stanno ridefinendo i confini applicativi.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5365715" y="1636408"/>
            <a:ext cx="653081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Flessibilità progettuale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Materiali come il PVDF e la stampa 3D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multimateriale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offrono nuove possibilità di integrazione, personalizzazione e adattamento a geometrie complesse.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452997" y="4656815"/>
            <a:ext cx="463593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Scelta consapevole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selezione della tecnologia più adatta richiede un’analisi mirata dei requisiti funzionali e ambientali.</a:t>
            </a:r>
          </a:p>
        </p:txBody>
      </p:sp>
      <p:sp>
        <p:nvSpPr>
          <p:cNvPr id="16" name="Rettangolo 15"/>
          <p:cNvSpPr/>
          <p:nvPr/>
        </p:nvSpPr>
        <p:spPr>
          <a:xfrm>
            <a:off x="452997" y="3259162"/>
            <a:ext cx="463593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Tendenza all’integrazione</a:t>
            </a: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futuro punta verso sensori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embedded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-ready, capaci di semplificare l’assemblaggio e migliorare l’efficienza operativa.</a:t>
            </a:r>
          </a:p>
        </p:txBody>
      </p:sp>
      <p:graphicFrame>
        <p:nvGraphicFramePr>
          <p:cNvPr id="12" name="Grafico 11"/>
          <p:cNvGraphicFramePr/>
          <p:nvPr>
            <p:extLst>
              <p:ext uri="{D42A27DB-BD31-4B8C-83A1-F6EECF244321}">
                <p14:modId xmlns:p14="http://schemas.microsoft.com/office/powerpoint/2010/main" val="4195179163"/>
              </p:ext>
            </p:extLst>
          </p:nvPr>
        </p:nvGraphicFramePr>
        <p:xfrm>
          <a:off x="5365716" y="2998625"/>
          <a:ext cx="6530816" cy="285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06352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218205" y="1124198"/>
            <a:ext cx="454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DI HENDERSON - CLARK 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17709" y="1120647"/>
            <a:ext cx="5354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STRATEGICO-TECNOLOGICA (1) </a:t>
            </a:r>
            <a:endParaRPr lang="it-IT" sz="2000" dirty="0">
              <a:latin typeface="Times New Roman" panose="02020603050405020304" pitchFamily="18" charset="0"/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1"/>
          <a:stretch/>
        </p:blipFill>
        <p:spPr>
          <a:xfrm>
            <a:off x="1" y="1612704"/>
            <a:ext cx="6642588" cy="4382775"/>
          </a:xfrm>
          <a:prstGeom prst="rect">
            <a:avLst/>
          </a:prstGeom>
        </p:spPr>
      </p:pic>
      <p:graphicFrame>
        <p:nvGraphicFramePr>
          <p:cNvPr id="23" name="Tabel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951271"/>
              </p:ext>
            </p:extLst>
          </p:nvPr>
        </p:nvGraphicFramePr>
        <p:xfrm>
          <a:off x="6988630" y="1615228"/>
          <a:ext cx="5004774" cy="321803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668258">
                  <a:extLst>
                    <a:ext uri="{9D8B030D-6E8A-4147-A177-3AD203B41FA5}">
                      <a16:colId xmlns:a16="http://schemas.microsoft.com/office/drawing/2014/main" val="2976523919"/>
                    </a:ext>
                  </a:extLst>
                </a:gridCol>
                <a:gridCol w="1668258">
                  <a:extLst>
                    <a:ext uri="{9D8B030D-6E8A-4147-A177-3AD203B41FA5}">
                      <a16:colId xmlns:a16="http://schemas.microsoft.com/office/drawing/2014/main" val="3667934845"/>
                    </a:ext>
                  </a:extLst>
                </a:gridCol>
                <a:gridCol w="1668258">
                  <a:extLst>
                    <a:ext uri="{9D8B030D-6E8A-4147-A177-3AD203B41FA5}">
                      <a16:colId xmlns:a16="http://schemas.microsoft.com/office/drawing/2014/main" val="1544201610"/>
                    </a:ext>
                  </a:extLst>
                </a:gridCol>
              </a:tblGrid>
              <a:tr h="7250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Tipo di innovazione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Punteggio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Motivazione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19214"/>
                  </a:ext>
                </a:extLst>
              </a:tr>
              <a:tr h="8528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Modulare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Nuovi materiali, architettura invariata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04268"/>
                  </a:ext>
                </a:extLst>
              </a:tr>
              <a:tr h="8200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Radicale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Nuovi materiali + nuova architettura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6005"/>
                  </a:ext>
                </a:extLst>
              </a:tr>
              <a:tr h="8200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Media ponderata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Il progetto oscilla tra modulare e radicale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14973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6988631" y="4916848"/>
            <a:ext cx="45874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I punteggi utilizzati (1-5):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1</a:t>
            </a:r>
            <a:r>
              <a:rPr lang="it-IT" dirty="0">
                <a:latin typeface="Times New Roman" panose="02020603050405020304" pitchFamily="18" charset="0"/>
              </a:rPr>
              <a:t> = impatto minimo o tradizionale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3</a:t>
            </a:r>
            <a:r>
              <a:rPr lang="it-IT" dirty="0">
                <a:latin typeface="Times New Roman" panose="02020603050405020304" pitchFamily="18" charset="0"/>
              </a:rPr>
              <a:t> = innovazione intermedia o evolutiva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5</a:t>
            </a:r>
            <a:r>
              <a:rPr lang="it-IT" dirty="0">
                <a:latin typeface="Times New Roman" panose="02020603050405020304" pitchFamily="18" charset="0"/>
              </a:rPr>
              <a:t> = innovazione massima o dirompente</a:t>
            </a:r>
          </a:p>
        </p:txBody>
      </p:sp>
    </p:spTree>
    <p:extLst>
      <p:ext uri="{BB962C8B-B14F-4D97-AF65-F5344CB8AC3E}">
        <p14:creationId xmlns:p14="http://schemas.microsoft.com/office/powerpoint/2010/main" val="153505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7908506" y="1133432"/>
            <a:ext cx="2834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DI ANSOFF</a:t>
            </a:r>
          </a:p>
        </p:txBody>
      </p:sp>
      <p:sp>
        <p:nvSpPr>
          <p:cNvPr id="6" name="Rettangolo 5"/>
          <p:cNvSpPr/>
          <p:nvPr/>
        </p:nvSpPr>
        <p:spPr>
          <a:xfrm>
            <a:off x="1017709" y="1166707"/>
            <a:ext cx="5354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STRATEGICO-TECNOLOGICA (2) </a:t>
            </a:r>
            <a:endParaRPr lang="it-IT" sz="2000" dirty="0">
              <a:latin typeface="Times New Roman" panose="020206030504050203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/>
          <a:stretch/>
        </p:blipFill>
        <p:spPr>
          <a:xfrm>
            <a:off x="93919" y="1713097"/>
            <a:ext cx="6389036" cy="4187717"/>
          </a:xfrm>
          <a:prstGeom prst="rect">
            <a:avLst/>
          </a:prstGeom>
        </p:spPr>
      </p:pic>
      <p:graphicFrame>
        <p:nvGraphicFramePr>
          <p:cNvPr id="22" name="Tabel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831501"/>
              </p:ext>
            </p:extLst>
          </p:nvPr>
        </p:nvGraphicFramePr>
        <p:xfrm>
          <a:off x="6755362" y="1670179"/>
          <a:ext cx="5141169" cy="3287148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713723">
                  <a:extLst>
                    <a:ext uri="{9D8B030D-6E8A-4147-A177-3AD203B41FA5}">
                      <a16:colId xmlns:a16="http://schemas.microsoft.com/office/drawing/2014/main" val="3311943862"/>
                    </a:ext>
                  </a:extLst>
                </a:gridCol>
                <a:gridCol w="1713723">
                  <a:extLst>
                    <a:ext uri="{9D8B030D-6E8A-4147-A177-3AD203B41FA5}">
                      <a16:colId xmlns:a16="http://schemas.microsoft.com/office/drawing/2014/main" val="809684042"/>
                    </a:ext>
                  </a:extLst>
                </a:gridCol>
                <a:gridCol w="1713723">
                  <a:extLst>
                    <a:ext uri="{9D8B030D-6E8A-4147-A177-3AD203B41FA5}">
                      <a16:colId xmlns:a16="http://schemas.microsoft.com/office/drawing/2014/main" val="3129114998"/>
                    </a:ext>
                  </a:extLst>
                </a:gridCol>
              </a:tblGrid>
              <a:tr h="3718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Strategia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Punteggio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Motivazione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747593"/>
                  </a:ext>
                </a:extLst>
              </a:tr>
              <a:tr h="537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Penetrazione del mercato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Ottimizzazione di sensori esistenti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39652"/>
                  </a:ext>
                </a:extLst>
              </a:tr>
              <a:tr h="537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Sviluppo del prodotto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Nuove geometrie e funzionalità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468070"/>
                  </a:ext>
                </a:extLst>
              </a:tr>
              <a:tr h="537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Sviluppo del mercato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Applicazioni in settori nuovi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911387"/>
                  </a:ext>
                </a:extLst>
              </a:tr>
              <a:tr h="5375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Diversificazione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Nuovi dispositivi e mercati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302465"/>
                  </a:ext>
                </a:extLst>
              </a:tr>
              <a:tr h="5477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Media ponderata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3.75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Strategia distribuita su più quadranti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272764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755362" y="5000286"/>
            <a:ext cx="3884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I punteggi utilizzati (1-5):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1</a:t>
            </a:r>
            <a:r>
              <a:rPr lang="it-IT" dirty="0">
                <a:latin typeface="Times New Roman" panose="02020603050405020304" pitchFamily="18" charset="0"/>
              </a:rPr>
              <a:t> = impatto minimo o tradizionale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3</a:t>
            </a:r>
            <a:r>
              <a:rPr lang="it-IT" dirty="0">
                <a:latin typeface="Times New Roman" panose="02020603050405020304" pitchFamily="18" charset="0"/>
              </a:rPr>
              <a:t> = innovazione intermedia o evolutiva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5</a:t>
            </a:r>
            <a:r>
              <a:rPr lang="it-IT" dirty="0">
                <a:latin typeface="Times New Roman" panose="02020603050405020304" pitchFamily="18" charset="0"/>
              </a:rPr>
              <a:t> = innovazione massima o dirompente</a:t>
            </a:r>
          </a:p>
        </p:txBody>
      </p:sp>
    </p:spTree>
    <p:extLst>
      <p:ext uri="{BB962C8B-B14F-4D97-AF65-F5344CB8AC3E}">
        <p14:creationId xmlns:p14="http://schemas.microsoft.com/office/powerpoint/2010/main" val="4159531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21" name="CasellaDiTesto 20"/>
          <p:cNvSpPr txBox="1"/>
          <p:nvPr/>
        </p:nvSpPr>
        <p:spPr>
          <a:xfrm>
            <a:off x="7362884" y="1238433"/>
            <a:ext cx="419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MATRICE DI ABERNATHY - CLARK</a:t>
            </a:r>
          </a:p>
        </p:txBody>
      </p:sp>
      <p:sp>
        <p:nvSpPr>
          <p:cNvPr id="4" name="Rettangolo 3"/>
          <p:cNvSpPr/>
          <p:nvPr/>
        </p:nvSpPr>
        <p:spPr>
          <a:xfrm>
            <a:off x="1071538" y="1238433"/>
            <a:ext cx="5341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STRATEGICO-TECNOLOGICA (3)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dirty="0">
              <a:latin typeface="Times New Roman" panose="020206030504050203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r="-548"/>
          <a:stretch/>
        </p:blipFill>
        <p:spPr>
          <a:xfrm>
            <a:off x="16296" y="1820505"/>
            <a:ext cx="6785719" cy="4236408"/>
          </a:xfrm>
          <a:prstGeom prst="rect">
            <a:avLst/>
          </a:prstGeom>
        </p:spPr>
      </p:pic>
      <p:graphicFrame>
        <p:nvGraphicFramePr>
          <p:cNvPr id="22" name="Tabel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610136"/>
              </p:ext>
            </p:extLst>
          </p:nvPr>
        </p:nvGraphicFramePr>
        <p:xfrm>
          <a:off x="7200809" y="1854351"/>
          <a:ext cx="4518440" cy="2419070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506147">
                  <a:extLst>
                    <a:ext uri="{9D8B030D-6E8A-4147-A177-3AD203B41FA5}">
                      <a16:colId xmlns:a16="http://schemas.microsoft.com/office/drawing/2014/main" val="1138032795"/>
                    </a:ext>
                  </a:extLst>
                </a:gridCol>
                <a:gridCol w="1239736">
                  <a:extLst>
                    <a:ext uri="{9D8B030D-6E8A-4147-A177-3AD203B41FA5}">
                      <a16:colId xmlns:a16="http://schemas.microsoft.com/office/drawing/2014/main" val="4253970580"/>
                    </a:ext>
                  </a:extLst>
                </a:gridCol>
                <a:gridCol w="1772557">
                  <a:extLst>
                    <a:ext uri="{9D8B030D-6E8A-4147-A177-3AD203B41FA5}">
                      <a16:colId xmlns:a16="http://schemas.microsoft.com/office/drawing/2014/main" val="3445112054"/>
                    </a:ext>
                  </a:extLst>
                </a:gridCol>
              </a:tblGrid>
              <a:tr h="77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Tipo di innovazione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Punteggio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Motivazione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66832"/>
                  </a:ext>
                </a:extLst>
              </a:tr>
              <a:tr h="8211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Rivoluzione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Nuova tecnologia + nuovi mercati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894465"/>
                  </a:ext>
                </a:extLst>
              </a:tr>
              <a:tr h="8225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Valutazione finale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Cambiamento profondo del paradigma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298752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7200809" y="4520007"/>
            <a:ext cx="4015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I punteggi utilizzati (1-5):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1</a:t>
            </a:r>
            <a:r>
              <a:rPr lang="it-IT" dirty="0">
                <a:latin typeface="Times New Roman" panose="02020603050405020304" pitchFamily="18" charset="0"/>
              </a:rPr>
              <a:t> = impatto minimo o tradizionale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3</a:t>
            </a:r>
            <a:r>
              <a:rPr lang="it-IT" dirty="0">
                <a:latin typeface="Times New Roman" panose="02020603050405020304" pitchFamily="18" charset="0"/>
              </a:rPr>
              <a:t> = innovazione intermedia o evolutiva </a:t>
            </a:r>
          </a:p>
          <a:p>
            <a:r>
              <a:rPr lang="it-IT" b="1" dirty="0">
                <a:latin typeface="Times New Roman" panose="02020603050405020304" pitchFamily="18" charset="0"/>
              </a:rPr>
              <a:t>5</a:t>
            </a:r>
            <a:r>
              <a:rPr lang="it-IT" dirty="0">
                <a:latin typeface="Times New Roman" panose="02020603050405020304" pitchFamily="18" charset="0"/>
              </a:rPr>
              <a:t> = innovazione massima o dirompente</a:t>
            </a:r>
          </a:p>
        </p:txBody>
      </p:sp>
    </p:spTree>
    <p:extLst>
      <p:ext uri="{BB962C8B-B14F-4D97-AF65-F5344CB8AC3E}">
        <p14:creationId xmlns:p14="http://schemas.microsoft.com/office/powerpoint/2010/main" val="314849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256085" y="1064016"/>
            <a:ext cx="56798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Product Brief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452998" y="1761382"/>
            <a:ext cx="51301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Il prodotto è un </a:t>
            </a:r>
            <a:r>
              <a:rPr lang="it-IT" b="1" dirty="0">
                <a:latin typeface="Times New Roman" panose="02020603050405020304" pitchFamily="18" charset="0"/>
              </a:rPr>
              <a:t>sensore di vibrazioni piezoelettrico</a:t>
            </a:r>
            <a:r>
              <a:rPr lang="it-IT" dirty="0">
                <a:latin typeface="Times New Roman" panose="02020603050405020304" pitchFamily="18" charset="0"/>
              </a:rPr>
              <a:t> sviluppato mediante tecniche di </a:t>
            </a:r>
            <a:r>
              <a:rPr lang="it-IT" b="1" dirty="0">
                <a:latin typeface="Times New Roman" panose="02020603050405020304" pitchFamily="18" charset="0"/>
              </a:rPr>
              <a:t>produzione additiva (stampa 3D)</a:t>
            </a:r>
            <a:r>
              <a:rPr lang="it-IT" dirty="0">
                <a:latin typeface="Times New Roman" panose="02020603050405020304" pitchFamily="18" charset="0"/>
              </a:rPr>
              <a:t>, progettato per rilevare e trasmettere in tempo reale le vibrazioni generate dal flusso di fluidi o gas all’interno di condotti.</a:t>
            </a:r>
          </a:p>
        </p:txBody>
      </p:sp>
      <p:pic>
        <p:nvPicPr>
          <p:cNvPr id="10" name="Picture 3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754" y="1587237"/>
            <a:ext cx="6410246" cy="4454752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448675" y="3846707"/>
            <a:ext cx="5333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Caratteristiche principali:</a:t>
            </a:r>
          </a:p>
          <a:p>
            <a:r>
              <a:rPr lang="it-IT" dirty="0">
                <a:latin typeface="Times New Roman" panose="02020603050405020304" pitchFamily="18" charset="0"/>
              </a:rPr>
              <a:t>• Miniaturizzazione</a:t>
            </a:r>
          </a:p>
          <a:p>
            <a:r>
              <a:rPr lang="it-IT" dirty="0">
                <a:latin typeface="Times New Roman" panose="02020603050405020304" pitchFamily="18" charset="0"/>
              </a:rPr>
              <a:t>• Adattabilità geometrica</a:t>
            </a:r>
          </a:p>
          <a:p>
            <a:r>
              <a:rPr lang="it-IT" dirty="0">
                <a:latin typeface="Times New Roman" panose="02020603050405020304" pitchFamily="18" charset="0"/>
              </a:rPr>
              <a:t>• Integrazione in spazi ristretti</a:t>
            </a:r>
          </a:p>
          <a:p>
            <a:r>
              <a:rPr lang="it-IT" dirty="0">
                <a:latin typeface="Times New Roman" panose="02020603050405020304" pitchFamily="18" charset="0"/>
              </a:rPr>
              <a:t>• Superamento dei limiti dei sensori tradizionali</a:t>
            </a:r>
          </a:p>
        </p:txBody>
      </p:sp>
    </p:spTree>
    <p:extLst>
      <p:ext uri="{BB962C8B-B14F-4D97-AF65-F5344CB8AC3E}">
        <p14:creationId xmlns:p14="http://schemas.microsoft.com/office/powerpoint/2010/main" val="27150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682144" y="1082568"/>
            <a:ext cx="1082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STRATEGICO-TECNOLOGICA - CONCLUSIONI</a:t>
            </a:r>
            <a:endParaRPr lang="it-IT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2223796" y="1521234"/>
            <a:ext cx="982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imes New Roman" panose="02020603050405020304" pitchFamily="18" charset="0"/>
              </a:rPr>
              <a:t>I punteggi utilizzati: </a:t>
            </a:r>
            <a:r>
              <a:rPr lang="it-IT" sz="1400" b="1" dirty="0">
                <a:latin typeface="Times New Roman" panose="02020603050405020304" pitchFamily="18" charset="0"/>
              </a:rPr>
              <a:t>1</a:t>
            </a:r>
            <a:r>
              <a:rPr lang="it-IT" sz="1400" dirty="0">
                <a:latin typeface="Times New Roman" panose="02020603050405020304" pitchFamily="18" charset="0"/>
              </a:rPr>
              <a:t> = impatto minimo o tradizionale </a:t>
            </a:r>
            <a:r>
              <a:rPr lang="it-IT" sz="1400" b="1" dirty="0">
                <a:latin typeface="Times New Roman" panose="02020603050405020304" pitchFamily="18" charset="0"/>
              </a:rPr>
              <a:t>3</a:t>
            </a:r>
            <a:r>
              <a:rPr lang="it-IT" sz="1400" dirty="0">
                <a:latin typeface="Times New Roman" panose="02020603050405020304" pitchFamily="18" charset="0"/>
              </a:rPr>
              <a:t> = innovazione intermedia o evolutiva </a:t>
            </a:r>
            <a:r>
              <a:rPr lang="it-IT" sz="1400" b="1" dirty="0">
                <a:latin typeface="Times New Roman" panose="02020603050405020304" pitchFamily="18" charset="0"/>
              </a:rPr>
              <a:t>5</a:t>
            </a:r>
            <a:r>
              <a:rPr lang="it-IT" sz="1400" dirty="0">
                <a:latin typeface="Times New Roman" panose="02020603050405020304" pitchFamily="18" charset="0"/>
              </a:rPr>
              <a:t> = innovazione massima o dirompente</a:t>
            </a:r>
          </a:p>
        </p:txBody>
      </p:sp>
      <p:graphicFrame>
        <p:nvGraphicFramePr>
          <p:cNvPr id="10" name="Diagramma 9"/>
          <p:cNvGraphicFramePr/>
          <p:nvPr>
            <p:extLst>
              <p:ext uri="{D42A27DB-BD31-4B8C-83A1-F6EECF244321}">
                <p14:modId xmlns:p14="http://schemas.microsoft.com/office/powerpoint/2010/main" val="4016359528"/>
              </p:ext>
            </p:extLst>
          </p:nvPr>
        </p:nvGraphicFramePr>
        <p:xfrm>
          <a:off x="74647" y="1913565"/>
          <a:ext cx="4907900" cy="3328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1" name="Tabel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15239"/>
              </p:ext>
            </p:extLst>
          </p:nvPr>
        </p:nvGraphicFramePr>
        <p:xfrm>
          <a:off x="4982547" y="1913567"/>
          <a:ext cx="6913983" cy="3328113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2304661">
                  <a:extLst>
                    <a:ext uri="{9D8B030D-6E8A-4147-A177-3AD203B41FA5}">
                      <a16:colId xmlns:a16="http://schemas.microsoft.com/office/drawing/2014/main" val="2766823139"/>
                    </a:ext>
                  </a:extLst>
                </a:gridCol>
                <a:gridCol w="2016580">
                  <a:extLst>
                    <a:ext uri="{9D8B030D-6E8A-4147-A177-3AD203B41FA5}">
                      <a16:colId xmlns:a16="http://schemas.microsoft.com/office/drawing/2014/main" val="2072701503"/>
                    </a:ext>
                  </a:extLst>
                </a:gridCol>
                <a:gridCol w="2592742">
                  <a:extLst>
                    <a:ext uri="{9D8B030D-6E8A-4147-A177-3AD203B41FA5}">
                      <a16:colId xmlns:a16="http://schemas.microsoft.com/office/drawing/2014/main" val="2759217438"/>
                    </a:ext>
                  </a:extLst>
                </a:gridCol>
              </a:tblGrid>
              <a:tr h="3723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Prospettiva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Punteggio</a:t>
                      </a:r>
                      <a:r>
                        <a:rPr lang="it-IT" sz="1800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(1–5)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Interpretazione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945173"/>
                  </a:ext>
                </a:extLst>
              </a:tr>
              <a:tr h="9094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Tecnico-progettuale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Innovazione profonda nei materiali e design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059957"/>
                  </a:ext>
                </a:extLst>
              </a:tr>
              <a:tr h="9094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Strategico-commerciale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3.75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Espansione su più fronti di mercato e prodotto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104288"/>
                  </a:ext>
                </a:extLst>
              </a:tr>
              <a:tr h="1136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Sistemico-industriale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Rottura del paradigma e creazione di nuovi ecosistemi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865877"/>
                  </a:ext>
                </a:extLst>
              </a:tr>
            </a:tbl>
          </a:graphicData>
        </a:graphic>
      </p:graphicFrame>
      <p:sp>
        <p:nvSpPr>
          <p:cNvPr id="4" name="Rettangolo 3"/>
          <p:cNvSpPr/>
          <p:nvPr/>
        </p:nvSpPr>
        <p:spPr>
          <a:xfrm>
            <a:off x="251927" y="5506279"/>
            <a:ext cx="11793893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</a:pPr>
            <a:r>
              <a:rPr lang="it-I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progetto del sensore piezoelettrico tramite stampa 3D mostra un </a:t>
            </a:r>
            <a:r>
              <a:rPr lang="it-IT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profilo di innovazione ad alto impatto</a:t>
            </a:r>
            <a:r>
              <a:rPr lang="it-I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 punteggi elevati in tutte le dimensioni analizzate.</a:t>
            </a:r>
            <a:endParaRPr lang="it-IT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0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9E10A262-02DE-0BFF-45D2-769DE5803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111092"/>
              </p:ext>
            </p:extLst>
          </p:nvPr>
        </p:nvGraphicFramePr>
        <p:xfrm>
          <a:off x="452997" y="4136530"/>
          <a:ext cx="11338409" cy="19054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2162">
                  <a:extLst>
                    <a:ext uri="{9D8B030D-6E8A-4147-A177-3AD203B41FA5}">
                      <a16:colId xmlns:a16="http://schemas.microsoft.com/office/drawing/2014/main" val="1155126572"/>
                    </a:ext>
                  </a:extLst>
                </a:gridCol>
                <a:gridCol w="2193264">
                  <a:extLst>
                    <a:ext uri="{9D8B030D-6E8A-4147-A177-3AD203B41FA5}">
                      <a16:colId xmlns:a16="http://schemas.microsoft.com/office/drawing/2014/main" val="1553866415"/>
                    </a:ext>
                  </a:extLst>
                </a:gridCol>
                <a:gridCol w="6992983">
                  <a:extLst>
                    <a:ext uri="{9D8B030D-6E8A-4147-A177-3AD203B41FA5}">
                      <a16:colId xmlns:a16="http://schemas.microsoft.com/office/drawing/2014/main" val="2392540412"/>
                    </a:ext>
                  </a:extLst>
                </a:gridCol>
              </a:tblGrid>
              <a:tr h="1020016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1. Introduzione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1.1 Descrizione generale</a:t>
                      </a:r>
                      <a:endParaRPr lang="it-IT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Sensore piezoelettrico flessibile, realizzato mediante stampa 3D, progettato per rilevare le vibrazioni generate dal flusso di fluidi all’interno di condotti idraulici o pneumatici. La struttura compatta consente l’integrazione diretta nei flussometri VORTEX, anche in presenza di geometrie complesse.</a:t>
                      </a:r>
                      <a:endParaRPr lang="it-IT" sz="14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310985"/>
                  </a:ext>
                </a:extLst>
              </a:tr>
              <a:tr h="50686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1.2 Ambiente operativo</a:t>
                      </a:r>
                      <a:endParaRPr lang="it-IT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Applicazioni in impianti industriali, sistemi HVAC e apparati di misura fluidodinamica, anche in condizioni gravose con presenza di bolle, particolato o variazioni termiche.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55898"/>
                  </a:ext>
                </a:extLst>
              </a:tr>
              <a:tr h="37857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</a:rPr>
                        <a:t>1.3 Utenti finali</a:t>
                      </a:r>
                      <a:endParaRPr lang="it-IT" sz="16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Progettisti di sistemi di monitoraggio, produttori di flussometri e di condotte intelligenti.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35284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0AACE5C-D94B-18E4-6448-7BC376CD39D2}"/>
              </a:ext>
            </a:extLst>
          </p:cNvPr>
          <p:cNvSpPr txBox="1"/>
          <p:nvPr/>
        </p:nvSpPr>
        <p:spPr>
          <a:xfrm>
            <a:off x="4680194" y="1132603"/>
            <a:ext cx="3334802" cy="4616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SPECIFICA TECNICA</a:t>
            </a:r>
            <a:endParaRPr lang="it-IT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9761020-B2C3-3538-3BD9-481EE3D1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53524"/>
              </p:ext>
            </p:extLst>
          </p:nvPr>
        </p:nvGraphicFramePr>
        <p:xfrm>
          <a:off x="436668" y="1698171"/>
          <a:ext cx="11354738" cy="22414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2148">
                  <a:extLst>
                    <a:ext uri="{9D8B030D-6E8A-4147-A177-3AD203B41FA5}">
                      <a16:colId xmlns:a16="http://schemas.microsoft.com/office/drawing/2014/main" val="1083856511"/>
                    </a:ext>
                  </a:extLst>
                </a:gridCol>
                <a:gridCol w="4835951">
                  <a:extLst>
                    <a:ext uri="{9D8B030D-6E8A-4147-A177-3AD203B41FA5}">
                      <a16:colId xmlns:a16="http://schemas.microsoft.com/office/drawing/2014/main" val="922512483"/>
                    </a:ext>
                  </a:extLst>
                </a:gridCol>
                <a:gridCol w="2166639">
                  <a:extLst>
                    <a:ext uri="{9D8B030D-6E8A-4147-A177-3AD203B41FA5}">
                      <a16:colId xmlns:a16="http://schemas.microsoft.com/office/drawing/2014/main" val="1814498894"/>
                    </a:ext>
                  </a:extLst>
                </a:gridCol>
              </a:tblGrid>
              <a:tr h="3625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Politecnico di Bari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Specifica Tecnica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Data: 23/07/2025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8665655"/>
                  </a:ext>
                </a:extLst>
              </a:tr>
              <a:tr h="80702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Dipartimento di Meccanica, Matematica e Management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b="1" dirty="0">
                          <a:effectLst/>
                          <a:latin typeface="Times New Roman" panose="02020603050405020304" pitchFamily="18" charset="0"/>
                        </a:rPr>
                        <a:t>SENSORE PIEZOELETTRICO PER FLUSSOMETRI VORTEX MEDIANTE PRODUZIONE ADDITIVA</a:t>
                      </a:r>
                      <a:endParaRPr lang="it-IT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827960"/>
                  </a:ext>
                </a:extLst>
              </a:tr>
              <a:tr h="107189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b="0" u="sng" dirty="0">
                          <a:effectLst/>
                          <a:latin typeface="Times New Roman" panose="02020603050405020304" pitchFamily="18" charset="0"/>
                        </a:rPr>
                        <a:t>Committente: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Prof. Ing. Umberto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Galietti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AB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Industrietechnik</a:t>
                      </a:r>
                      <a:endParaRPr lang="it-IT" sz="2000" dirty="0"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u="sng" dirty="0">
                          <a:effectLst/>
                          <a:latin typeface="Times New Roman" panose="02020603050405020304" pitchFamily="18" charset="0"/>
                        </a:rPr>
                        <a:t>Progettisti: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Alessandra Miracapillo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Vincenzo Morano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Pierpaolo Palombella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651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56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6F13C-BA53-AFC2-0081-F6C7A5D34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9604B4-6D44-8E83-2B52-21B51BF63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21B1E20-823D-C090-F3D4-16F11E253E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0C52C3C-A9FC-B3D9-D5B2-F3848F938AD4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88DDEAEB-77DB-748C-08EF-929676B3CD2D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0AD0A6-18DF-5652-57DD-4ADAE51EC664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7E68CA2E-6477-83DF-4F1D-33A80ABFD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571175"/>
              </p:ext>
            </p:extLst>
          </p:nvPr>
        </p:nvGraphicFramePr>
        <p:xfrm>
          <a:off x="452997" y="1308319"/>
          <a:ext cx="11260032" cy="2241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4402">
                  <a:extLst>
                    <a:ext uri="{9D8B030D-6E8A-4147-A177-3AD203B41FA5}">
                      <a16:colId xmlns:a16="http://schemas.microsoft.com/office/drawing/2014/main" val="3046652538"/>
                    </a:ext>
                  </a:extLst>
                </a:gridCol>
                <a:gridCol w="9145630">
                  <a:extLst>
                    <a:ext uri="{9D8B030D-6E8A-4147-A177-3AD203B41FA5}">
                      <a16:colId xmlns:a16="http://schemas.microsoft.com/office/drawing/2014/main" val="3031789956"/>
                    </a:ext>
                  </a:extLst>
                </a:gridCol>
              </a:tblGrid>
              <a:tr h="452292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2. Glossario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FDM: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Fused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Deposition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Modeling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 (tecnologia di stampa 3D a deposizione fusa)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86572"/>
                  </a:ext>
                </a:extLst>
              </a:tr>
              <a:tr h="317828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Sistemi HVAC: </a:t>
                      </a:r>
                      <a:r>
                        <a:rPr lang="it-IT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acronimo di </a:t>
                      </a:r>
                      <a:r>
                        <a:rPr lang="it-IT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Heating</a:t>
                      </a:r>
                      <a:r>
                        <a:rPr lang="it-IT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it-IT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Ventilation</a:t>
                      </a:r>
                      <a:r>
                        <a:rPr lang="it-IT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, and Air </a:t>
                      </a:r>
                      <a:r>
                        <a:rPr lang="it-IT" sz="16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Conditioning</a:t>
                      </a:r>
                      <a:r>
                        <a:rPr lang="it-IT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 (Riscaldamento, Ventilazione e Condizionamento dell'Aria)</a:t>
                      </a:r>
                      <a:endParaRPr lang="it-IT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940317"/>
                  </a:ext>
                </a:extLst>
              </a:tr>
              <a:tr h="37069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d₃₃: 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coefficiente piezoelettrico in 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pC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/N</a:t>
                      </a: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415056"/>
                  </a:ext>
                </a:extLst>
              </a:tr>
              <a:tr h="41047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Poling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: processo di orientamento molecolare mediante campo elettrico per attivare le proprietà piezoelettriche. </a:t>
                      </a:r>
                    </a:p>
                  </a:txBody>
                  <a:tcPr marL="68580" marR="68580" marT="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316511"/>
                  </a:ext>
                </a:extLst>
              </a:tr>
              <a:tr h="41046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Elettrodizzazione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: deposizione di elettrodi d’argento (Ag) sulla superficie del film di PVDF.</a:t>
                      </a:r>
                      <a:endParaRPr lang="it-IT" sz="16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34113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C5B48E7-6942-FACF-DF02-D563ABFB9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50957"/>
              </p:ext>
            </p:extLst>
          </p:nvPr>
        </p:nvGraphicFramePr>
        <p:xfrm>
          <a:off x="452998" y="3682668"/>
          <a:ext cx="11260031" cy="2346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07806">
                  <a:extLst>
                    <a:ext uri="{9D8B030D-6E8A-4147-A177-3AD203B41FA5}">
                      <a16:colId xmlns:a16="http://schemas.microsoft.com/office/drawing/2014/main" val="614707521"/>
                    </a:ext>
                  </a:extLst>
                </a:gridCol>
                <a:gridCol w="2952337">
                  <a:extLst>
                    <a:ext uri="{9D8B030D-6E8A-4147-A177-3AD203B41FA5}">
                      <a16:colId xmlns:a16="http://schemas.microsoft.com/office/drawing/2014/main" val="2190616969"/>
                    </a:ext>
                  </a:extLst>
                </a:gridCol>
                <a:gridCol w="3033811">
                  <a:extLst>
                    <a:ext uri="{9D8B030D-6E8A-4147-A177-3AD203B41FA5}">
                      <a16:colId xmlns:a16="http://schemas.microsoft.com/office/drawing/2014/main" val="4142820565"/>
                    </a:ext>
                  </a:extLst>
                </a:gridCol>
                <a:gridCol w="3166077">
                  <a:extLst>
                    <a:ext uri="{9D8B030D-6E8A-4147-A177-3AD203B41FA5}">
                      <a16:colId xmlns:a16="http://schemas.microsoft.com/office/drawing/2014/main" val="246365647"/>
                    </a:ext>
                  </a:extLst>
                </a:gridCol>
              </a:tblGrid>
              <a:tr h="398793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3. Prestazioni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minimo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desiderato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4017722309"/>
                  </a:ext>
                </a:extLst>
              </a:tr>
              <a:tr h="33594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Coefficiente piezoelettrico d₃₃ [</a:t>
                      </a:r>
                      <a:r>
                        <a:rPr lang="it-IT" sz="1600" b="0" dirty="0" err="1">
                          <a:effectLst/>
                          <a:latin typeface="Times New Roman" panose="02020603050405020304" pitchFamily="18" charset="0"/>
                        </a:rPr>
                        <a:t>pC</a:t>
                      </a: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/N]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≥ 18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20 - 35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1611587423"/>
                  </a:ext>
                </a:extLst>
              </a:tr>
              <a:tr h="3848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Gamma di frequenze [Hz]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10 – 5000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20 – 8000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816444451"/>
                  </a:ext>
                </a:extLst>
              </a:tr>
              <a:tr h="33766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Risoluzione vibrazionale [µm]</a:t>
                      </a: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2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3622301412"/>
                  </a:ext>
                </a:extLst>
              </a:tr>
              <a:tr h="33594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Tempo di risposta [</a:t>
                      </a:r>
                      <a:r>
                        <a:rPr lang="it-IT" sz="1600" b="0" dirty="0" err="1">
                          <a:effectLst/>
                          <a:latin typeface="Times New Roman" panose="02020603050405020304" pitchFamily="18" charset="0"/>
                        </a:rPr>
                        <a:t>ms</a:t>
                      </a: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2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2291360422"/>
                  </a:ext>
                </a:extLst>
              </a:tr>
              <a:tr h="38480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Intervallo di temperatura [°C]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–20 ÷ 80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–20 ÷ 100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59" marR="40559" marT="0" marB="0" anchor="ctr"/>
                </a:tc>
                <a:extLst>
                  <a:ext uri="{0D108BD9-81ED-4DB2-BD59-A6C34878D82A}">
                    <a16:rowId xmlns:a16="http://schemas.microsoft.com/office/drawing/2014/main" val="2283909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41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76490AA-7C4E-37EA-3372-06AAFE5D0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966270"/>
              </p:ext>
            </p:extLst>
          </p:nvPr>
        </p:nvGraphicFramePr>
        <p:xfrm>
          <a:off x="452997" y="1133432"/>
          <a:ext cx="11286157" cy="36440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0756">
                  <a:extLst>
                    <a:ext uri="{9D8B030D-6E8A-4147-A177-3AD203B41FA5}">
                      <a16:colId xmlns:a16="http://schemas.microsoft.com/office/drawing/2014/main" val="1300232815"/>
                    </a:ext>
                  </a:extLst>
                </a:gridCol>
                <a:gridCol w="1466957">
                  <a:extLst>
                    <a:ext uri="{9D8B030D-6E8A-4147-A177-3AD203B41FA5}">
                      <a16:colId xmlns:a16="http://schemas.microsoft.com/office/drawing/2014/main" val="2842945057"/>
                    </a:ext>
                  </a:extLst>
                </a:gridCol>
                <a:gridCol w="3113540">
                  <a:extLst>
                    <a:ext uri="{9D8B030D-6E8A-4147-A177-3AD203B41FA5}">
                      <a16:colId xmlns:a16="http://schemas.microsoft.com/office/drawing/2014/main" val="4165606448"/>
                    </a:ext>
                  </a:extLst>
                </a:gridCol>
                <a:gridCol w="1706460">
                  <a:extLst>
                    <a:ext uri="{9D8B030D-6E8A-4147-A177-3AD203B41FA5}">
                      <a16:colId xmlns:a16="http://schemas.microsoft.com/office/drawing/2014/main" val="627204878"/>
                    </a:ext>
                  </a:extLst>
                </a:gridCol>
                <a:gridCol w="1544222">
                  <a:extLst>
                    <a:ext uri="{9D8B030D-6E8A-4147-A177-3AD203B41FA5}">
                      <a16:colId xmlns:a16="http://schemas.microsoft.com/office/drawing/2014/main" val="521645140"/>
                    </a:ext>
                  </a:extLst>
                </a:gridCol>
                <a:gridCol w="1544222">
                  <a:extLst>
                    <a:ext uri="{9D8B030D-6E8A-4147-A177-3AD203B41FA5}">
                      <a16:colId xmlns:a16="http://schemas.microsoft.com/office/drawing/2014/main" val="4013564564"/>
                    </a:ext>
                  </a:extLst>
                </a:gridCol>
              </a:tblGrid>
              <a:tr h="374857"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4. Requisiti fisici e dimensionali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4.1 Peso e ingombri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Valore massimo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Valore desiderato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Tolleranze</a:t>
                      </a:r>
                      <a:endParaRPr lang="it-IT" sz="14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9003750"/>
                  </a:ext>
                </a:extLst>
              </a:tr>
              <a:tr h="28064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Spessore sensore [mm]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1.0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0.6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±0.05 mm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7988500"/>
                  </a:ext>
                </a:extLst>
              </a:tr>
              <a:tr h="33337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Larghezza sensore [mm]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2.0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1.6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±0.1 mm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6398221"/>
                  </a:ext>
                </a:extLst>
              </a:tr>
              <a:tr h="28072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Altezza sensore [mm]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13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±0.1 mm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677998"/>
                  </a:ext>
                </a:extLst>
              </a:tr>
              <a:tr h="29068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Superficie attiva [mm²]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30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20.8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±1 mm²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6005863"/>
                  </a:ext>
                </a:extLst>
              </a:tr>
              <a:tr h="23801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Peso [g]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3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±0.5 g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7340098"/>
                  </a:ext>
                </a:extLst>
              </a:tr>
              <a:tr h="184046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05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063133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FC16F0F-F325-D4F3-CC8F-C0DD0BE25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9919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  <p:pic>
        <p:nvPicPr>
          <p:cNvPr id="10" name="Immagine 7">
            <a:extLst>
              <a:ext uri="{FF2B5EF4-FFF2-40B4-BE49-F238E27FC236}">
                <a16:creationId xmlns:a16="http://schemas.microsoft.com/office/drawing/2014/main" id="{104E6882-3B58-1D72-ED51-5B65B8058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29" y="2983450"/>
            <a:ext cx="1664926" cy="174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8">
            <a:extLst>
              <a:ext uri="{FF2B5EF4-FFF2-40B4-BE49-F238E27FC236}">
                <a16:creationId xmlns:a16="http://schemas.microsoft.com/office/drawing/2014/main" id="{CB6F968C-1D1F-59D3-EA8B-FDC0A230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123" y="3017272"/>
            <a:ext cx="1812772" cy="168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>
            <a:extLst>
              <a:ext uri="{FF2B5EF4-FFF2-40B4-BE49-F238E27FC236}">
                <a16:creationId xmlns:a16="http://schemas.microsoft.com/office/drawing/2014/main" id="{6112DE46-D13F-EF07-B762-0EA32F19D4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3292"/>
          <a:stretch>
            <a:fillRect/>
          </a:stretch>
        </p:blipFill>
        <p:spPr>
          <a:xfrm>
            <a:off x="529606" y="4797579"/>
            <a:ext cx="1991428" cy="1379101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9E4B162B-9700-D6D3-3C97-15C588C9B2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9053" b="4134"/>
          <a:stretch>
            <a:fillRect/>
          </a:stretch>
        </p:blipFill>
        <p:spPr>
          <a:xfrm>
            <a:off x="2502445" y="4885291"/>
            <a:ext cx="1910474" cy="132599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07C318D-E043-B5F1-B8D1-D1610B99285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1049" b="1974"/>
          <a:stretch>
            <a:fillRect/>
          </a:stretch>
        </p:blipFill>
        <p:spPr>
          <a:xfrm>
            <a:off x="4632922" y="4832875"/>
            <a:ext cx="801839" cy="1379101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367E80D6-FEEF-6203-B9BF-57FA5BF4489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6474" r="69075"/>
          <a:stretch>
            <a:fillRect/>
          </a:stretch>
        </p:blipFill>
        <p:spPr>
          <a:xfrm rot="5400000">
            <a:off x="6424360" y="3888171"/>
            <a:ext cx="1341038" cy="332023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7BDB7AB-9609-427C-D1AB-E1CD1F57D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4996"/>
          <a:stretch>
            <a:fillRect/>
          </a:stretch>
        </p:blipFill>
        <p:spPr>
          <a:xfrm rot="5400000">
            <a:off x="9720872" y="4222796"/>
            <a:ext cx="1188220" cy="27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11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80B7B110-6EB6-C70F-BDEB-DE3AE60C5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586668"/>
              </p:ext>
            </p:extLst>
          </p:nvPr>
        </p:nvGraphicFramePr>
        <p:xfrm>
          <a:off x="452921" y="2397183"/>
          <a:ext cx="11286158" cy="1868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112">
                  <a:extLst>
                    <a:ext uri="{9D8B030D-6E8A-4147-A177-3AD203B41FA5}">
                      <a16:colId xmlns:a16="http://schemas.microsoft.com/office/drawing/2014/main" val="220902032"/>
                    </a:ext>
                  </a:extLst>
                </a:gridCol>
                <a:gridCol w="3048718">
                  <a:extLst>
                    <a:ext uri="{9D8B030D-6E8A-4147-A177-3AD203B41FA5}">
                      <a16:colId xmlns:a16="http://schemas.microsoft.com/office/drawing/2014/main" val="396111558"/>
                    </a:ext>
                  </a:extLst>
                </a:gridCol>
                <a:gridCol w="6243328">
                  <a:extLst>
                    <a:ext uri="{9D8B030D-6E8A-4147-A177-3AD203B41FA5}">
                      <a16:colId xmlns:a16="http://schemas.microsoft.com/office/drawing/2014/main" val="3450292254"/>
                    </a:ext>
                  </a:extLst>
                </a:gridCol>
              </a:tblGrid>
              <a:tr h="330639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5. Tecnologia e produzione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Valore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7608112"/>
                  </a:ext>
                </a:extLst>
              </a:tr>
              <a:tr h="22993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Tecnologia di produzione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FDM (materiale: PVDF-</a:t>
                      </a: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TrFE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0979316"/>
                  </a:ext>
                </a:extLst>
              </a:tr>
              <a:tr h="30049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Post-processing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Poling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 (50–100 MV/m), </a:t>
                      </a: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elettrodizzazione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 con Ag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9166955"/>
                  </a:ext>
                </a:extLst>
              </a:tr>
              <a:tr h="33386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Tipo di elettrodi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Serigrafia argento / </a:t>
                      </a:r>
                      <a:r>
                        <a:rPr lang="it-IT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sputtering</a:t>
                      </a: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, geometria secondo disegno tecnico</a:t>
                      </a:r>
                      <a:endParaRPr lang="it-IT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8776500"/>
                  </a:ext>
                </a:extLst>
              </a:tr>
              <a:tr h="30049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Substrato meccanico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PA12, PEEK o ULTEM stampati con SLS o FDM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080250"/>
                  </a:ext>
                </a:extLst>
              </a:tr>
              <a:tr h="35961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Interfaccia elettrica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PCB flessibile, contatti stampati, BLE opzionale, </a:t>
                      </a: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connettore </a:t>
                      </a:r>
                      <a:r>
                        <a:rPr lang="it-IT" sz="16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Molex</a:t>
                      </a: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/JST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5624219"/>
                  </a:ext>
                </a:extLst>
              </a:tr>
            </a:tbl>
          </a:graphicData>
        </a:graphic>
      </p:graphicFrame>
      <p:sp>
        <p:nvSpPr>
          <p:cNvPr id="16" name="Rectangle 2">
            <a:extLst>
              <a:ext uri="{FF2B5EF4-FFF2-40B4-BE49-F238E27FC236}">
                <a16:creationId xmlns:a16="http://schemas.microsoft.com/office/drawing/2014/main" id="{D88476D1-A971-01E1-A9C5-64D3998B4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73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AE6761D5-1348-586A-53A6-B171CE319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69081"/>
              </p:ext>
            </p:extLst>
          </p:nvPr>
        </p:nvGraphicFramePr>
        <p:xfrm>
          <a:off x="454784" y="4399740"/>
          <a:ext cx="11286160" cy="1743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02820">
                  <a:extLst>
                    <a:ext uri="{9D8B030D-6E8A-4147-A177-3AD203B41FA5}">
                      <a16:colId xmlns:a16="http://schemas.microsoft.com/office/drawing/2014/main" val="3137945523"/>
                    </a:ext>
                  </a:extLst>
                </a:gridCol>
                <a:gridCol w="3040010">
                  <a:extLst>
                    <a:ext uri="{9D8B030D-6E8A-4147-A177-3AD203B41FA5}">
                      <a16:colId xmlns:a16="http://schemas.microsoft.com/office/drawing/2014/main" val="1618042817"/>
                    </a:ext>
                  </a:extLst>
                </a:gridCol>
                <a:gridCol w="3548480">
                  <a:extLst>
                    <a:ext uri="{9D8B030D-6E8A-4147-A177-3AD203B41FA5}">
                      <a16:colId xmlns:a16="http://schemas.microsoft.com/office/drawing/2014/main" val="3217339856"/>
                    </a:ext>
                  </a:extLst>
                </a:gridCol>
                <a:gridCol w="2694850">
                  <a:extLst>
                    <a:ext uri="{9D8B030D-6E8A-4147-A177-3AD203B41FA5}">
                      <a16:colId xmlns:a16="http://schemas.microsoft.com/office/drawing/2014/main" val="1243267355"/>
                    </a:ext>
                  </a:extLst>
                </a:gridCol>
              </a:tblGrid>
              <a:tr h="291559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6. Installazione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Valore massimo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Valore desiderato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7982033"/>
                  </a:ext>
                </a:extLst>
              </a:tr>
              <a:tr h="33289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Numero sensori per condotto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3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2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0450094"/>
                  </a:ext>
                </a:extLst>
              </a:tr>
              <a:tr h="186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Tempo di installazione [min]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10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≤ 5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1235093"/>
                  </a:ext>
                </a:extLst>
              </a:tr>
              <a:tr h="48827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Modalità di montaggio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Incollaggio diretto o integrazione nel condotto (compatibile con adesivi e incapsulanti industriali)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916498"/>
                  </a:ext>
                </a:extLst>
              </a:tr>
              <a:tr h="37184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Istruzioni montaggio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Manuale tecnico fornito, compatibilità con incapsulamento IP54 / IP67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882683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8292D6F6-1DBB-7D17-7C85-CFB8DE5F6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643821"/>
              </p:ext>
            </p:extLst>
          </p:nvPr>
        </p:nvGraphicFramePr>
        <p:xfrm>
          <a:off x="452921" y="1168041"/>
          <a:ext cx="11286158" cy="1096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4112">
                  <a:extLst>
                    <a:ext uri="{9D8B030D-6E8A-4147-A177-3AD203B41FA5}">
                      <a16:colId xmlns:a16="http://schemas.microsoft.com/office/drawing/2014/main" val="3780762050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2760162309"/>
                    </a:ext>
                  </a:extLst>
                </a:gridCol>
                <a:gridCol w="2814554">
                  <a:extLst>
                    <a:ext uri="{9D8B030D-6E8A-4147-A177-3AD203B41FA5}">
                      <a16:colId xmlns:a16="http://schemas.microsoft.com/office/drawing/2014/main" val="3805820202"/>
                    </a:ext>
                  </a:extLst>
                </a:gridCol>
                <a:gridCol w="2474013">
                  <a:extLst>
                    <a:ext uri="{9D8B030D-6E8A-4147-A177-3AD203B41FA5}">
                      <a16:colId xmlns:a16="http://schemas.microsoft.com/office/drawing/2014/main" val="3317528954"/>
                    </a:ext>
                  </a:extLst>
                </a:gridCol>
                <a:gridCol w="2218222">
                  <a:extLst>
                    <a:ext uri="{9D8B030D-6E8A-4147-A177-3AD203B41FA5}">
                      <a16:colId xmlns:a16="http://schemas.microsoft.com/office/drawing/2014/main" val="1359218087"/>
                    </a:ext>
                  </a:extLst>
                </a:gridCol>
              </a:tblGrid>
              <a:tr h="450281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4. Requisiti fisici e dimensionali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4.2 Alimentazione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Minimo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Desiderato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2379859"/>
                  </a:ext>
                </a:extLst>
              </a:tr>
              <a:tr h="32287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Tensione di uscita [</a:t>
                      </a:r>
                      <a:r>
                        <a:rPr lang="it-IT" sz="1600" b="0" dirty="0" err="1">
                          <a:effectLst/>
                          <a:latin typeface="Times New Roman" panose="02020603050405020304" pitchFamily="18" charset="0"/>
                        </a:rPr>
                        <a:t>mV</a:t>
                      </a: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/g]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≥ 30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≥ 50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3272870"/>
                  </a:ext>
                </a:extLst>
              </a:tr>
              <a:tr h="32287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Potenza assorbita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Nessuna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Nessuna (passivo)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674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381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5FE2C-D156-367C-68EB-DE18B45A6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E92FA9-4C99-2F3D-9CCF-2C82B594B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189F2B-AADB-8B2E-1EAA-00C16A5281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91EBC9C-A72A-DA64-C94E-129AC3BC7FEA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4B9E59FB-1DC3-780E-6FF8-56CF94CAD22A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6EB02F-70AC-685B-A407-587E267A1001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4C9F5796-648C-57A2-B81B-11A76E236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99" y="11773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 dirty="0">
              <a:latin typeface="Times New Roman" panose="02020603050405020304" pitchFamily="18" charset="0"/>
            </a:endParaRP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5166D3C0-AB93-8F90-1271-42CF690BB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798904"/>
              </p:ext>
            </p:extLst>
          </p:nvPr>
        </p:nvGraphicFramePr>
        <p:xfrm>
          <a:off x="392036" y="2902863"/>
          <a:ext cx="11286158" cy="12576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5701">
                  <a:extLst>
                    <a:ext uri="{9D8B030D-6E8A-4147-A177-3AD203B41FA5}">
                      <a16:colId xmlns:a16="http://schemas.microsoft.com/office/drawing/2014/main" val="2528624105"/>
                    </a:ext>
                  </a:extLst>
                </a:gridCol>
                <a:gridCol w="2923608">
                  <a:extLst>
                    <a:ext uri="{9D8B030D-6E8A-4147-A177-3AD203B41FA5}">
                      <a16:colId xmlns:a16="http://schemas.microsoft.com/office/drawing/2014/main" val="1576962393"/>
                    </a:ext>
                  </a:extLst>
                </a:gridCol>
                <a:gridCol w="2388498">
                  <a:extLst>
                    <a:ext uri="{9D8B030D-6E8A-4147-A177-3AD203B41FA5}">
                      <a16:colId xmlns:a16="http://schemas.microsoft.com/office/drawing/2014/main" val="1366091951"/>
                    </a:ext>
                  </a:extLst>
                </a:gridCol>
                <a:gridCol w="3788351">
                  <a:extLst>
                    <a:ext uri="{9D8B030D-6E8A-4147-A177-3AD203B41FA5}">
                      <a16:colId xmlns:a16="http://schemas.microsoft.com/office/drawing/2014/main" val="2448373518"/>
                    </a:ext>
                  </a:extLst>
                </a:gridCol>
              </a:tblGrid>
              <a:tr h="366079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8. Sicurezza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minimo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desiderato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8197459"/>
                  </a:ext>
                </a:extLst>
              </a:tr>
              <a:tr h="29766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Isolamento elettrico [V]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≥ 500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≥ 1000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9168669"/>
                  </a:ext>
                </a:extLst>
              </a:tr>
              <a:tr h="31089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Grado di protezione IP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IP54 (base)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IP67 (versione incapsulata, connettori sigillati)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6522831"/>
                  </a:ext>
                </a:extLst>
              </a:tr>
              <a:tr h="28296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Schermatura EMI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Opzionale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Sì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8293038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9C36466E-B9BE-9B9C-4DD9-C371A4E93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20888"/>
              </p:ext>
            </p:extLst>
          </p:nvPr>
        </p:nvGraphicFramePr>
        <p:xfrm>
          <a:off x="392037" y="4219109"/>
          <a:ext cx="11286157" cy="19947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9575">
                  <a:extLst>
                    <a:ext uri="{9D8B030D-6E8A-4147-A177-3AD203B41FA5}">
                      <a16:colId xmlns:a16="http://schemas.microsoft.com/office/drawing/2014/main" val="4236051172"/>
                    </a:ext>
                  </a:extLst>
                </a:gridCol>
                <a:gridCol w="5677988">
                  <a:extLst>
                    <a:ext uri="{9D8B030D-6E8A-4147-A177-3AD203B41FA5}">
                      <a16:colId xmlns:a16="http://schemas.microsoft.com/office/drawing/2014/main" val="1303509230"/>
                    </a:ext>
                  </a:extLst>
                </a:gridCol>
                <a:gridCol w="1793966">
                  <a:extLst>
                    <a:ext uri="{9D8B030D-6E8A-4147-A177-3AD203B41FA5}">
                      <a16:colId xmlns:a16="http://schemas.microsoft.com/office/drawing/2014/main" val="1307842260"/>
                    </a:ext>
                  </a:extLst>
                </a:gridCol>
                <a:gridCol w="1654628">
                  <a:extLst>
                    <a:ext uri="{9D8B030D-6E8A-4147-A177-3AD203B41FA5}">
                      <a16:colId xmlns:a16="http://schemas.microsoft.com/office/drawing/2014/main" val="1454733340"/>
                    </a:ext>
                  </a:extLst>
                </a:gridCol>
              </a:tblGrid>
              <a:tr h="355794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9. Durabilità e stabilità operativa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minimo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 desiderato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604097"/>
                  </a:ext>
                </a:extLst>
              </a:tr>
              <a:tr h="42781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Durata operativa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≥ 5 anni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≥ 8 anni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2929756"/>
                  </a:ext>
                </a:extLst>
              </a:tr>
              <a:tr h="40027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Stabilità segnale (drift annuo)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≤ 5%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≤ 3%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8964696"/>
                  </a:ext>
                </a:extLst>
              </a:tr>
              <a:tr h="33190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Compatibilità ambientale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45255"/>
                  </a:ext>
                </a:extLst>
              </a:tr>
              <a:tr h="330479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Resistenza a oli, grassi, solventi industriali, polveri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066149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0E02BB29-F763-141F-7CAD-3B80A4A1B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168748"/>
              </p:ext>
            </p:extLst>
          </p:nvPr>
        </p:nvGraphicFramePr>
        <p:xfrm>
          <a:off x="392036" y="1085608"/>
          <a:ext cx="11286158" cy="1749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5700">
                  <a:extLst>
                    <a:ext uri="{9D8B030D-6E8A-4147-A177-3AD203B41FA5}">
                      <a16:colId xmlns:a16="http://schemas.microsoft.com/office/drawing/2014/main" val="2858006692"/>
                    </a:ext>
                  </a:extLst>
                </a:gridCol>
                <a:gridCol w="4093029">
                  <a:extLst>
                    <a:ext uri="{9D8B030D-6E8A-4147-A177-3AD203B41FA5}">
                      <a16:colId xmlns:a16="http://schemas.microsoft.com/office/drawing/2014/main" val="222535623"/>
                    </a:ext>
                  </a:extLst>
                </a:gridCol>
                <a:gridCol w="5007429">
                  <a:extLst>
                    <a:ext uri="{9D8B030D-6E8A-4147-A177-3AD203B41FA5}">
                      <a16:colId xmlns:a16="http://schemas.microsoft.com/office/drawing/2014/main" val="3120091764"/>
                    </a:ext>
                  </a:extLst>
                </a:gridCol>
              </a:tblGrid>
              <a:tr h="408719">
                <a:tc row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7. Manutenzione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6118963"/>
                  </a:ext>
                </a:extLst>
              </a:tr>
              <a:tr h="33336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Frequenza ispezione visiva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Ogni 6–12 mesi in ambienti gravosi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1351474"/>
                  </a:ext>
                </a:extLst>
              </a:tr>
              <a:tr h="26424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Vita utile meccanica [cicli]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≥ 10⁶ (minimo), ≥ 2·10⁶ (ottimale)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2840094"/>
                  </a:ext>
                </a:extLst>
              </a:tr>
              <a:tr h="30199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Ricalibrazione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Ogni 24 mesi (opzionale)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271471"/>
                  </a:ext>
                </a:extLst>
              </a:tr>
              <a:tr h="413773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Ricambi/sostituzione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Compatibilità con ricambi equivalenti, procedure di sostituzione incluse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9629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70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0F961A0F-513A-52BC-9868-160E81539F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557389"/>
              </p:ext>
            </p:extLst>
          </p:nvPr>
        </p:nvGraphicFramePr>
        <p:xfrm>
          <a:off x="441444" y="1071525"/>
          <a:ext cx="11309112" cy="20128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3507">
                  <a:extLst>
                    <a:ext uri="{9D8B030D-6E8A-4147-A177-3AD203B41FA5}">
                      <a16:colId xmlns:a16="http://schemas.microsoft.com/office/drawing/2014/main" val="3451100655"/>
                    </a:ext>
                  </a:extLst>
                </a:gridCol>
                <a:gridCol w="2750666">
                  <a:extLst>
                    <a:ext uri="{9D8B030D-6E8A-4147-A177-3AD203B41FA5}">
                      <a16:colId xmlns:a16="http://schemas.microsoft.com/office/drawing/2014/main" val="3156874123"/>
                    </a:ext>
                  </a:extLst>
                </a:gridCol>
                <a:gridCol w="6464939">
                  <a:extLst>
                    <a:ext uri="{9D8B030D-6E8A-4147-A177-3AD203B41FA5}">
                      <a16:colId xmlns:a16="http://schemas.microsoft.com/office/drawing/2014/main" val="924490135"/>
                    </a:ext>
                  </a:extLst>
                </a:gridCol>
              </a:tblGrid>
              <a:tr h="313306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10. Tracciabilità e documentazione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Parametro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Valore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236737"/>
                  </a:ext>
                </a:extLst>
              </a:tr>
              <a:tr h="26078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Etichettatura lotto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codice materiale, data stampa, parametri di </a:t>
                      </a: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poling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0996413"/>
                  </a:ext>
                </a:extLst>
              </a:tr>
              <a:tr h="362580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Certificati di conformità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RoHS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, REACH, CE, EMC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3197274"/>
                  </a:ext>
                </a:extLst>
              </a:tr>
              <a:tr h="26078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Manuale tecnico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con istruzioni di montaggio, installazione, sostituzione, ricambio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687837"/>
                  </a:ext>
                </a:extLst>
              </a:tr>
              <a:tr h="39250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Disegni CAD e file 3D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forniti su richiesta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1040427"/>
                  </a:ext>
                </a:extLst>
              </a:tr>
              <a:tr h="422864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Scheda tecnica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con valori di performance misurati per ogni batch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2410857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777E70A-3225-FBF2-F56D-D70604361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151265"/>
              </p:ext>
            </p:extLst>
          </p:nvPr>
        </p:nvGraphicFramePr>
        <p:xfrm>
          <a:off x="441444" y="3110780"/>
          <a:ext cx="11309112" cy="3085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748">
                  <a:extLst>
                    <a:ext uri="{9D8B030D-6E8A-4147-A177-3AD203B41FA5}">
                      <a16:colId xmlns:a16="http://schemas.microsoft.com/office/drawing/2014/main" val="1726912975"/>
                    </a:ext>
                  </a:extLst>
                </a:gridCol>
                <a:gridCol w="1795817">
                  <a:extLst>
                    <a:ext uri="{9D8B030D-6E8A-4147-A177-3AD203B41FA5}">
                      <a16:colId xmlns:a16="http://schemas.microsoft.com/office/drawing/2014/main" val="2503894768"/>
                    </a:ext>
                  </a:extLst>
                </a:gridCol>
                <a:gridCol w="3679234">
                  <a:extLst>
                    <a:ext uri="{9D8B030D-6E8A-4147-A177-3AD203B41FA5}">
                      <a16:colId xmlns:a16="http://schemas.microsoft.com/office/drawing/2014/main" val="3108307286"/>
                    </a:ext>
                  </a:extLst>
                </a:gridCol>
                <a:gridCol w="3749313">
                  <a:extLst>
                    <a:ext uri="{9D8B030D-6E8A-4147-A177-3AD203B41FA5}">
                      <a16:colId xmlns:a16="http://schemas.microsoft.com/office/drawing/2014/main" val="463871764"/>
                    </a:ext>
                  </a:extLst>
                </a:gridCol>
              </a:tblGrid>
              <a:tr h="1062712">
                <a:tc rowSpan="7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</a:rPr>
                        <a:t>11. Conformità normative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</a:rPr>
                        <a:t>e validazioni previste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Marcatura CE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Direttiva 2011/65/UE (</a:t>
                      </a:r>
                      <a:r>
                        <a:rPr lang="it-IT" sz="1600" b="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RoHS</a:t>
                      </a: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Direttiva 2014/30/UE (EMC)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Norme EN 61000-6-2 / EN 61000-6-3</a:t>
                      </a:r>
                      <a:endParaRPr lang="it-IT" sz="16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873051"/>
                  </a:ext>
                </a:extLst>
              </a:tr>
              <a:tr h="29932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Validazioni interne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previste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Test vibrazionali dinamici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secondo ISO 10816-3 e ASTM D150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971222292"/>
                  </a:ext>
                </a:extLst>
              </a:tr>
              <a:tr h="25315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Prove termiche a cicli estesi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almeno 50 cicli –20/+80°C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129267370"/>
                  </a:ext>
                </a:extLst>
              </a:tr>
              <a:tr h="36857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Calibrazione dinamica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con massa di riferimento certificata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382206266"/>
                  </a:ext>
                </a:extLst>
              </a:tr>
              <a:tr h="220579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Test di tenuta IP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EN 60529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761590953"/>
                  </a:ext>
                </a:extLst>
              </a:tr>
              <a:tr h="614846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Test EMC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EN 61000-6-2</a:t>
                      </a:r>
                    </a:p>
                    <a:p>
                      <a:pPr marL="22860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EN 61000-6-3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1815370806"/>
                  </a:ext>
                </a:extLst>
              </a:tr>
              <a:tr h="220579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Test </a:t>
                      </a:r>
                      <a:r>
                        <a:rPr lang="it-IT" sz="1600" b="0" dirty="0" err="1">
                          <a:effectLst/>
                          <a:latin typeface="Times New Roman" panose="02020603050405020304" pitchFamily="18" charset="0"/>
                        </a:rPr>
                        <a:t>RoHS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tc>
                  <a:txBody>
                    <a:bodyPr/>
                    <a:lstStyle/>
                    <a:p>
                      <a:pPr marL="226695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</a:rPr>
                        <a:t>Direttiva 2011/65/UE</a:t>
                      </a:r>
                      <a:endParaRPr lang="it-IT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25" marR="11325" marT="0" marB="0" anchor="ctr"/>
                </a:tc>
                <a:extLst>
                  <a:ext uri="{0D108BD9-81ED-4DB2-BD59-A6C34878D82A}">
                    <a16:rowId xmlns:a16="http://schemas.microsoft.com/office/drawing/2014/main" val="2733705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484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9ED14DE-2ECC-D947-BDEB-D04774E66B97}"/>
              </a:ext>
            </a:extLst>
          </p:cNvPr>
          <p:cNvSpPr/>
          <p:nvPr/>
        </p:nvSpPr>
        <p:spPr>
          <a:xfrm>
            <a:off x="3459480" y="1156108"/>
            <a:ext cx="5273040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Tipologie di Materiali Piezoelettrici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9" name="CasellaDiTesto 32">
            <a:extLst>
              <a:ext uri="{FF2B5EF4-FFF2-40B4-BE49-F238E27FC236}">
                <a16:creationId xmlns:a16="http://schemas.microsoft.com/office/drawing/2014/main" id="{1AFCB1AE-3842-3F7A-0D4E-DF5DBEE5FEF5}"/>
              </a:ext>
            </a:extLst>
          </p:cNvPr>
          <p:cNvGraphicFramePr/>
          <p:nvPr/>
        </p:nvGraphicFramePr>
        <p:xfrm>
          <a:off x="452997" y="1571625"/>
          <a:ext cx="11312905" cy="3914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D02B89F-522F-D96C-585E-306BDF551F5C}"/>
              </a:ext>
            </a:extLst>
          </p:cNvPr>
          <p:cNvSpPr txBox="1"/>
          <p:nvPr/>
        </p:nvSpPr>
        <p:spPr>
          <a:xfrm>
            <a:off x="452997" y="5298797"/>
            <a:ext cx="11584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 : Segno di d₃₃ nei polimeri: per PVDF/PVDF-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TrFE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il d₃₃ è negativo (il materiale si contrae lungo la direzione del campo)</a:t>
            </a:r>
          </a:p>
        </p:txBody>
      </p:sp>
    </p:spTree>
    <p:extLst>
      <p:ext uri="{BB962C8B-B14F-4D97-AF65-F5344CB8AC3E}">
        <p14:creationId xmlns:p14="http://schemas.microsoft.com/office/powerpoint/2010/main" val="3355203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9ED14DE-2ECC-D947-BDEB-D04774E66B97}"/>
              </a:ext>
            </a:extLst>
          </p:cNvPr>
          <p:cNvSpPr/>
          <p:nvPr/>
        </p:nvSpPr>
        <p:spPr>
          <a:xfrm>
            <a:off x="3459480" y="1156108"/>
            <a:ext cx="5273040" cy="3917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0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Tipologie di Materiali Piezoelettrici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B5C89DEE-9616-A2E4-5D38-4F3E0AF673A7}"/>
              </a:ext>
            </a:extLst>
          </p:cNvPr>
          <p:cNvGraphicFramePr>
            <a:graphicFrameLocks noGrp="1"/>
          </p:cNvGraphicFramePr>
          <p:nvPr/>
        </p:nvGraphicFramePr>
        <p:xfrm>
          <a:off x="452997" y="1675233"/>
          <a:ext cx="11443532" cy="440719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60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9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01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1235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Tipo</a:t>
                      </a:r>
                      <a:endParaRPr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Materiale</a:t>
                      </a:r>
                      <a:endParaRPr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tipico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pC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/N)</a:t>
                      </a:r>
                      <a:endParaRPr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Caratteristiche principali</a:t>
                      </a:r>
                      <a:endParaRPr sz="18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Quarzo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2–3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(d₁₁)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Altissima stabilità, ma bassa sensibilità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Naturale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Tourmalina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–10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(d₁₁)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Maggior risposta del quarzo, ma limitata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506"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Ceramico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BaTiO₃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100–200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Lead-free, buona eco-compatibilità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506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Ceramico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PZT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200–600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Altissima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ma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contiene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Pb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506"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Polimerico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20–30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Flessibile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biocompatibile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stampabile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506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Polimerico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PVDF–TrFE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30–40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Ferroelettrico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stabile,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più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performante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Composito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PVDF + PZT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30–80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Prestazioni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intermedie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stampabili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via SLA/DLP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777"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Nanostrutturati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ZnO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10–30</a:t>
                      </a:r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(d₃₃)</a:t>
                      </a:r>
                      <a:endParaRPr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Buona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stampabilità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prestazioni</a:t>
                      </a:r>
                      <a:r>
                        <a:rPr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moderate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483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36" y="124940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1432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E30167-7549-904B-AEF4-B13193E57C1A}"/>
              </a:ext>
            </a:extLst>
          </p:cNvPr>
          <p:cNvSpPr txBox="1">
            <a:spLocks/>
          </p:cNvSpPr>
          <p:nvPr/>
        </p:nvSpPr>
        <p:spPr>
          <a:xfrm>
            <a:off x="3671439" y="1320859"/>
            <a:ext cx="4849123" cy="3735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Criteri di Selezione dei Materiali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5B3DEDA-2405-85F5-2FEB-0CD1CB2E7D74}"/>
              </a:ext>
            </a:extLst>
          </p:cNvPr>
          <p:cNvSpPr txBox="1">
            <a:spLocks/>
          </p:cNvSpPr>
          <p:nvPr/>
        </p:nvSpPr>
        <p:spPr>
          <a:xfrm>
            <a:off x="1676400" y="2953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681136" y="2229471"/>
            <a:ext cx="110287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Flessibilità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medio-alta, preferibili polimeri (PVDF, PVDF–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TrFE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 compositi per superfici curve e dispositivi indossabili.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Facilità di stampa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elevata per filamenti in PVDF e paste stampabili;   più complessa per compositi con </a:t>
            </a: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nanoparticelle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Risposta in frequenza: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PZT ottimale per trasduttori risonanti ad alte frequenze (MHz–UHF); PVDF migliore per larga banda e buon accoppiamento acustico (MHz–decine di MHz).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Sensibilità piezoelettrica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PZT eccellente, PVDF medio-bassa ma con vantaggi in tensione (g₃₃ elevato).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Adattabilità a spazi ristretti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film sottili in PVDF e derivati facilmente integrabili in design complessi.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Compatibilità elettrica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materiali facilmente interfacciabili con microcontrollori, spesso tramite amplificazione/condizionamento</a:t>
            </a:r>
          </a:p>
        </p:txBody>
      </p:sp>
    </p:spTree>
    <p:extLst>
      <p:ext uri="{BB962C8B-B14F-4D97-AF65-F5344CB8AC3E}">
        <p14:creationId xmlns:p14="http://schemas.microsoft.com/office/powerpoint/2010/main" val="128735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3104966" y="1069964"/>
            <a:ext cx="5982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Contesto d’Uso e Vincoli (1)</a:t>
            </a:r>
          </a:p>
        </p:txBody>
      </p:sp>
      <p:pic>
        <p:nvPicPr>
          <p:cNvPr id="8" name="Picture 3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534" y="1863969"/>
            <a:ext cx="5112466" cy="4275894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52997" y="1593184"/>
            <a:ext cx="679643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Chi? Chi usa il prodotto?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Progettisti di sistemi e tecnici industriali per uso interno aziendale. Sono coloro che devono monitorare, ottimizzare o diagnosticare condizioni anomale nei sistemi a flusso (fluidi/gas).</a:t>
            </a:r>
          </a:p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Cosa? Quale è l’uso?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Un sensore piezoelettrico stampato in 3D per il monitoraggio delle vibrazioni generate dal flusso. Viene usato per rilevare frequenze, intensità o anomalie che segnalano problemi o variazioni nel sistema.</a:t>
            </a:r>
          </a:p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Dove? Dove è usato?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Installato in condotte, misuratori di portata o altre strutture dove avviene il passaggio di fluidi o gas. Può essere integrato in spazi e volumi ristretti o componenti con geometrie non standard.</a:t>
            </a:r>
          </a:p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Quando? Quando viene usato?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Durante il funzionamento attivo del sistema, ovvero in tempo reale, per abilitare il monitoraggio continuo, la diagnostica predittiva, l’analisi di performance.</a:t>
            </a:r>
          </a:p>
          <a:p>
            <a:endParaRPr lang="it-IT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84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36" y="124940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1432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5B3DEDA-2405-85F5-2FEB-0CD1CB2E7D74}"/>
              </a:ext>
            </a:extLst>
          </p:cNvPr>
          <p:cNvSpPr txBox="1">
            <a:spLocks/>
          </p:cNvSpPr>
          <p:nvPr/>
        </p:nvSpPr>
        <p:spPr>
          <a:xfrm>
            <a:off x="1676400" y="29533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0143797-A62D-DC9A-DAB5-51F795F4AE49}"/>
              </a:ext>
            </a:extLst>
          </p:cNvPr>
          <p:cNvSpPr txBox="1"/>
          <p:nvPr/>
        </p:nvSpPr>
        <p:spPr>
          <a:xfrm>
            <a:off x="3973198" y="1205866"/>
            <a:ext cx="4245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Compatibilità con Stampa 3D</a:t>
            </a:r>
          </a:p>
        </p:txBody>
      </p:sp>
      <p:graphicFrame>
        <p:nvGraphicFramePr>
          <p:cNvPr id="22" name="CasellaDiTesto 5">
            <a:extLst>
              <a:ext uri="{FF2B5EF4-FFF2-40B4-BE49-F238E27FC236}">
                <a16:creationId xmlns:a16="http://schemas.microsoft.com/office/drawing/2014/main" id="{92B57953-5773-C365-F31D-593C43F29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367799"/>
              </p:ext>
            </p:extLst>
          </p:nvPr>
        </p:nvGraphicFramePr>
        <p:xfrm>
          <a:off x="1533331" y="2006081"/>
          <a:ext cx="9125338" cy="3609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40149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072B17E-BC86-EF15-B9CA-931730F04459}"/>
              </a:ext>
            </a:extLst>
          </p:cNvPr>
          <p:cNvSpPr txBox="1"/>
          <p:nvPr/>
        </p:nvSpPr>
        <p:spPr>
          <a:xfrm>
            <a:off x="452997" y="1560067"/>
            <a:ext cx="11541196" cy="768415"/>
          </a:xfrm>
          <a:prstGeom prst="rect">
            <a:avLst/>
          </a:prstGeom>
          <a:noFill/>
          <a:ln w="38100">
            <a:solidFill>
              <a:srgbClr val="D2DEE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buNone/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scelta della </a:t>
            </a:r>
            <a:r>
              <a:rPr lang="it-IT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tecnologia di fabbricazione 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incide direttamente sulla sensibilità, sull’affidabilità e sull’integrabilità dei sensori piezoelettrici in sistemi meccanici avanzati. </a:t>
            </a:r>
          </a:p>
          <a:p>
            <a:pPr algn="just">
              <a:lnSpc>
                <a:spcPct val="107000"/>
              </a:lnSpc>
            </a:pP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 seguito si analizzano i principali metodi di produzione per due materiali strategici: </a:t>
            </a:r>
            <a:r>
              <a:rPr lang="it-IT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PVDF-</a:t>
            </a:r>
            <a:r>
              <a:rPr lang="it-IT" sz="1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TrFE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PZT</a:t>
            </a:r>
            <a:r>
              <a:rPr lang="it-IT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61F1608-DCA2-2429-6F1E-D4ABF7FCBF96}"/>
              </a:ext>
            </a:extLst>
          </p:cNvPr>
          <p:cNvSpPr txBox="1"/>
          <p:nvPr/>
        </p:nvSpPr>
        <p:spPr>
          <a:xfrm>
            <a:off x="460693" y="2367585"/>
            <a:ext cx="3783345" cy="4134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PVDF-</a:t>
            </a:r>
            <a:r>
              <a:rPr lang="en-US" sz="1400" b="1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TrFE</a:t>
            </a:r>
            <a:r>
              <a:rPr lang="en-US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Stampa FDM (Fused Deposition Modeling)</a:t>
            </a:r>
            <a:endParaRPr lang="it-IT" sz="1400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stampa a filamento fuso (FDM)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rappresenta la metodologia prevalente per la fabbricazione di lamine piezoelettriche in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PVDF-</a:t>
            </a:r>
            <a:r>
              <a:rPr lang="it-IT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TrFE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grazie alla sua versatilità geometrica e accessibilità.</a:t>
            </a:r>
          </a:p>
          <a:p>
            <a:pPr>
              <a:lnSpc>
                <a:spcPct val="107000"/>
              </a:lnSpc>
              <a:spcAft>
                <a:spcPts val="600"/>
              </a:spcAft>
              <a:buNone/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Vantaggi:</a:t>
            </a:r>
            <a:endParaRPr lang="it-IT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Elevata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flessibilità progettuale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 adattamento a superfici curve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rapido e iterabile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ideale per prototipazione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Compatibilità con tecnologie CAD e </a:t>
            </a:r>
            <a:r>
              <a:rPr lang="it-IT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slicing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avanzate</a:t>
            </a:r>
          </a:p>
          <a:p>
            <a:pPr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Criticità:</a:t>
            </a:r>
            <a:endParaRPr lang="it-IT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formazione della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fase β piezoelettrica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dipende da parametri di stampa e raffreddamento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Necessita di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trattamenti post-stampa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it-IT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poling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ed </a:t>
            </a:r>
            <a:r>
              <a:rPr lang="it-IT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elettrodizzazione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145EA6E-4DFC-936B-DA0A-A27450DC470B}"/>
              </a:ext>
            </a:extLst>
          </p:cNvPr>
          <p:cNvSpPr txBox="1"/>
          <p:nvPr/>
        </p:nvSpPr>
        <p:spPr>
          <a:xfrm>
            <a:off x="4591677" y="2602971"/>
            <a:ext cx="3469339" cy="38931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PZT – Stampa SLA/DLP con resine composite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Tecnica di riferimento: 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 materiali ceramici come il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PZT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le tecnologie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SLA (</a:t>
            </a:r>
            <a:r>
              <a:rPr lang="it-IT" sz="1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Stereolithography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DLP (Digital Light Processing)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offrono massima precisione e aderenza alle </a:t>
            </a:r>
            <a:r>
              <a:rPr lang="it-IT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microgeometrie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600"/>
              </a:spcAft>
              <a:buNone/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Vantaggi:</a:t>
            </a:r>
            <a:endParaRPr lang="it-IT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Elevata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risoluzione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definizione delle superfici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Possibilità di strutture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multistrato complesse</a:t>
            </a:r>
            <a:endParaRPr lang="it-IT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Adatti a sensori in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sistemi meccanici integrati</a:t>
            </a:r>
            <a:endParaRPr lang="it-IT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Criticità:</a:t>
            </a:r>
          </a:p>
          <a:p>
            <a:pPr marL="342900" lvl="0" indent="-342900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Controllo della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viscosità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della resina per evitare difetti</a:t>
            </a:r>
          </a:p>
          <a:p>
            <a:pPr marL="342900" lvl="0" indent="-342900">
              <a:lnSpc>
                <a:spcPct val="107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Limitata disponibilità di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resine fotopolimeriche piezoelettriche</a:t>
            </a:r>
            <a:endParaRPr lang="it-IT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8DF2E0D-1458-47AD-D921-7A3EAAEA8C00}"/>
              </a:ext>
            </a:extLst>
          </p:cNvPr>
          <p:cNvSpPr txBox="1"/>
          <p:nvPr/>
        </p:nvSpPr>
        <p:spPr>
          <a:xfrm>
            <a:off x="8416353" y="2602971"/>
            <a:ext cx="3469339" cy="35113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it-IT" sz="1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PZT – Stampa FDM con filamenti caricati</a:t>
            </a:r>
          </a:p>
          <a:p>
            <a:pPr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Alternativa accessibile: 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disponibili, i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filamenti termoplastici caricati con nanoparticelle di PZT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consentono l’uso della tecnica FDM anche per materiali ceramici.</a:t>
            </a:r>
          </a:p>
          <a:p>
            <a:pPr>
              <a:lnSpc>
                <a:spcPct val="107000"/>
              </a:lnSpc>
              <a:buNone/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Vantaggi:</a:t>
            </a:r>
            <a:endParaRPr lang="it-IT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12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Facilità di stampa e gestione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Buona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scalabilità produttiva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ideale per laboratori e prototipazione</a:t>
            </a:r>
          </a:p>
          <a:p>
            <a:pPr>
              <a:lnSpc>
                <a:spcPct val="107000"/>
              </a:lnSpc>
              <a:buNone/>
            </a:pPr>
            <a:r>
              <a:rPr lang="it-IT" sz="1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Criticità:</a:t>
            </a:r>
            <a:endParaRPr lang="it-IT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Limitata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percentuale di carico ceramico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→ minore risposta piezoelettrica</a:t>
            </a:r>
          </a:p>
          <a:p>
            <a:pPr marL="342900" lvl="0" indent="-342900">
              <a:lnSpc>
                <a:spcPct val="107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Rischio di </a:t>
            </a:r>
            <a:r>
              <a:rPr lang="it-IT" sz="1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ostruzioni dell’ugello</a:t>
            </a:r>
            <a:r>
              <a:rPr lang="it-IT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 difetti morfologici</a:t>
            </a:r>
          </a:p>
        </p:txBody>
      </p:sp>
      <p:sp>
        <p:nvSpPr>
          <p:cNvPr id="4" name="Rettangolo 3"/>
          <p:cNvSpPr/>
          <p:nvPr/>
        </p:nvSpPr>
        <p:spPr>
          <a:xfrm>
            <a:off x="3356657" y="1120854"/>
            <a:ext cx="5459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Tecnologie di Produzione Additiva </a:t>
            </a:r>
            <a:endParaRPr lang="it-IT" sz="20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07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6AEB4A3-892B-B314-FFB0-4C0990E74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542371"/>
              </p:ext>
            </p:extLst>
          </p:nvPr>
        </p:nvGraphicFramePr>
        <p:xfrm>
          <a:off x="179299" y="1745277"/>
          <a:ext cx="11820520" cy="1388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4104">
                  <a:extLst>
                    <a:ext uri="{9D8B030D-6E8A-4147-A177-3AD203B41FA5}">
                      <a16:colId xmlns:a16="http://schemas.microsoft.com/office/drawing/2014/main" val="2227525288"/>
                    </a:ext>
                  </a:extLst>
                </a:gridCol>
                <a:gridCol w="2364104">
                  <a:extLst>
                    <a:ext uri="{9D8B030D-6E8A-4147-A177-3AD203B41FA5}">
                      <a16:colId xmlns:a16="http://schemas.microsoft.com/office/drawing/2014/main" val="2490622457"/>
                    </a:ext>
                  </a:extLst>
                </a:gridCol>
                <a:gridCol w="2364104">
                  <a:extLst>
                    <a:ext uri="{9D8B030D-6E8A-4147-A177-3AD203B41FA5}">
                      <a16:colId xmlns:a16="http://schemas.microsoft.com/office/drawing/2014/main" val="1439351936"/>
                    </a:ext>
                  </a:extLst>
                </a:gridCol>
                <a:gridCol w="2364104">
                  <a:extLst>
                    <a:ext uri="{9D8B030D-6E8A-4147-A177-3AD203B41FA5}">
                      <a16:colId xmlns:a16="http://schemas.microsoft.com/office/drawing/2014/main" val="46992549"/>
                    </a:ext>
                  </a:extLst>
                </a:gridCol>
                <a:gridCol w="2364104">
                  <a:extLst>
                    <a:ext uri="{9D8B030D-6E8A-4147-A177-3AD203B41FA5}">
                      <a16:colId xmlns:a16="http://schemas.microsoft.com/office/drawing/2014/main" val="3384597458"/>
                    </a:ext>
                  </a:extLst>
                </a:gridCol>
              </a:tblGrid>
              <a:tr h="28570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Materiale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Tecnica consigliata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Precisione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Flessibilità geometrica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Sensibilità piezoelettrica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4573805"/>
                  </a:ext>
                </a:extLst>
              </a:tr>
              <a:tr h="20396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PVDF-</a:t>
                      </a:r>
                      <a:r>
                        <a:rPr lang="it-IT" sz="1800" dirty="0" err="1">
                          <a:effectLst/>
                          <a:latin typeface="Times New Roman" panose="02020603050405020304" pitchFamily="18" charset="0"/>
                        </a:rPr>
                        <a:t>TrFE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FDM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Media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Alta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Buona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1032237"/>
                  </a:ext>
                </a:extLst>
              </a:tr>
              <a:tr h="20396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PZT (resina)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SLA / DLP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Alta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Alta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Ottima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6422342"/>
                  </a:ext>
                </a:extLst>
              </a:tr>
              <a:tr h="20396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dirty="0">
                          <a:effectLst/>
                          <a:latin typeface="Times New Roman" panose="02020603050405020304" pitchFamily="18" charset="0"/>
                        </a:rPr>
                        <a:t>PZT (filamento)</a:t>
                      </a:r>
                      <a:endParaRPr lang="it-IT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FDM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Bassa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Media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Limitata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65647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06F0F588-5672-CCC7-CEF2-FF36509BB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1670" y="1210198"/>
            <a:ext cx="2319878" cy="69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65010" tIns="12696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it-IT" sz="1600" b="1" dirty="0" bmk="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0" lang="en-US" altLang="it-IT" sz="1600" b="1" i="0" strike="noStrike" cap="none" normalizeH="0" baseline="0" dirty="0" bmk="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ONFRONTO:</a:t>
            </a:r>
            <a:endParaRPr kumimoji="0" lang="en-US" altLang="it-IT" sz="1600" b="1" i="0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n-US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F39C2B0-7074-768D-5085-9EFFF8A8A882}"/>
              </a:ext>
            </a:extLst>
          </p:cNvPr>
          <p:cNvSpPr txBox="1"/>
          <p:nvPr/>
        </p:nvSpPr>
        <p:spPr>
          <a:xfrm>
            <a:off x="595592" y="3980370"/>
            <a:ext cx="3205443" cy="1655390"/>
          </a:xfrm>
          <a:prstGeom prst="rect">
            <a:avLst/>
          </a:prstGeom>
          <a:noFill/>
          <a:ln w="38100">
            <a:solidFill>
              <a:srgbClr val="D2DEE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scelta della tecnica deve essere guidata dalle </a:t>
            </a:r>
            <a:r>
              <a:rPr lang="it-IT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prestazioni attese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dalla </a:t>
            </a:r>
            <a:r>
              <a:rPr lang="it-IT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complessità geometrica richiesta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e dalla </a:t>
            </a:r>
            <a:r>
              <a:rPr lang="it-IT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compatibilità con il sistema finale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cui il sensore sarà integrato.</a:t>
            </a:r>
          </a:p>
        </p:txBody>
      </p:sp>
      <p:pic>
        <p:nvPicPr>
          <p:cNvPr id="7171" name="Picture 3" descr="3D Printing Piezoelectric &amp; Pyroelectric - Piezoelectric PVDF &amp; PVDF-TrFE">
            <a:extLst>
              <a:ext uri="{FF2B5EF4-FFF2-40B4-BE49-F238E27FC236}">
                <a16:creationId xmlns:a16="http://schemas.microsoft.com/office/drawing/2014/main" id="{87B7F4EB-5B4E-8F82-3E10-C1E7E2719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96" b="10471"/>
          <a:stretch>
            <a:fillRect/>
          </a:stretch>
        </p:blipFill>
        <p:spPr bwMode="auto">
          <a:xfrm>
            <a:off x="7237319" y="3362235"/>
            <a:ext cx="47625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Stampante 3D DAS - PEEK-300 - CreatBot - in nylon / ABS / PVDF">
            <a:extLst>
              <a:ext uri="{FF2B5EF4-FFF2-40B4-BE49-F238E27FC236}">
                <a16:creationId xmlns:a16="http://schemas.microsoft.com/office/drawing/2014/main" id="{049F18C7-0F0E-ACB9-BC32-3F5F63A3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99" y="3209925"/>
            <a:ext cx="2895420" cy="28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42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154820C-9388-1EC4-6A6A-20A8432CA83B}"/>
              </a:ext>
            </a:extLst>
          </p:cNvPr>
          <p:cNvSpPr txBox="1"/>
          <p:nvPr/>
        </p:nvSpPr>
        <p:spPr>
          <a:xfrm>
            <a:off x="-383563" y="1118223"/>
            <a:ext cx="6680765" cy="35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</a:pP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MATERIALI RACCOMANDATI PER GLI ALTRI COMPONENTI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F483ED9B-A7C2-D460-EA08-43FEE2C87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448470"/>
              </p:ext>
            </p:extLst>
          </p:nvPr>
        </p:nvGraphicFramePr>
        <p:xfrm>
          <a:off x="156882" y="1545587"/>
          <a:ext cx="11878236" cy="2123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9788">
                  <a:extLst>
                    <a:ext uri="{9D8B030D-6E8A-4147-A177-3AD203B41FA5}">
                      <a16:colId xmlns:a16="http://schemas.microsoft.com/office/drawing/2014/main" val="4053976058"/>
                    </a:ext>
                  </a:extLst>
                </a:gridCol>
                <a:gridCol w="5579036">
                  <a:extLst>
                    <a:ext uri="{9D8B030D-6E8A-4147-A177-3AD203B41FA5}">
                      <a16:colId xmlns:a16="http://schemas.microsoft.com/office/drawing/2014/main" val="381245974"/>
                    </a:ext>
                  </a:extLst>
                </a:gridCol>
                <a:gridCol w="3959412">
                  <a:extLst>
                    <a:ext uri="{9D8B030D-6E8A-4147-A177-3AD203B41FA5}">
                      <a16:colId xmlns:a16="http://schemas.microsoft.com/office/drawing/2014/main" val="1521713932"/>
                    </a:ext>
                  </a:extLst>
                </a:gridCol>
              </a:tblGrid>
              <a:tr h="3205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Componente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Materiale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Motivazione Tecnica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3369949"/>
                  </a:ext>
                </a:extLst>
              </a:tr>
              <a:tr h="450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Elemento piezoelettrico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Polivinilidenfluoruro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 (PVDF)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Flessibilità, spessore ridotto, 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stampabilità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, idonei per superfici irregolari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4868841"/>
                  </a:ext>
                </a:extLst>
              </a:tr>
              <a:tr h="450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Struttura e supporto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Polimeri tenaci (Nylon PA12, PEEK, ULTEM) o resine rinforzate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Elevata resistenza meccanica, chimica e termica; piena compatibilità con stampa 3D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6223352"/>
                  </a:ext>
                </a:extLst>
              </a:tr>
              <a:tr h="450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Schermatura esterna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Metalli stampabili (acciaio inox, titanio) o polimeri conduttivi compatibili con processi additivi 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Protezione da interferenze elettromagnetiche, vibrazioni e agenti atmosferici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6910100"/>
                  </a:ext>
                </a:extLst>
              </a:tr>
              <a:tr h="45084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Elettronica integrata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PCB flessibili, inchiostri conduttivi stampabili (substrati stampabili)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Facilità di integrazione e adattabilità a forme complesse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7235858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FB56B4-2B35-CB47-C45F-7D23C08485F7}"/>
              </a:ext>
            </a:extLst>
          </p:cNvPr>
          <p:cNvSpPr txBox="1"/>
          <p:nvPr/>
        </p:nvSpPr>
        <p:spPr>
          <a:xfrm>
            <a:off x="156881" y="4085487"/>
            <a:ext cx="11878237" cy="207550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it-IT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Stampa 3D Polimerica: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Sinterizzazione Laser Selettiva (SLS)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ideale per Nylon PA12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Stereolitografia (SLA)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adatta a resine tecniche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Modellazione a </a:t>
            </a:r>
            <a:r>
              <a:rPr lang="it-IT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eposizione </a:t>
            </a:r>
            <a:r>
              <a:rPr lang="it-IT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 (FDM)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compatibile con PEEK e ULTEM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buNone/>
            </a:pPr>
            <a:r>
              <a:rPr lang="it-IT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Stampa Metallica: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it-IT" sz="1400" i="1" dirty="0">
                <a:latin typeface="Times New Roman" panose="02020603050405020304" pitchFamily="18" charset="0"/>
              </a:rPr>
              <a:t>Fusione Laser Selettiva </a:t>
            </a:r>
            <a:r>
              <a:rPr lang="it-IT" sz="1400" dirty="0">
                <a:latin typeface="Times New Roman" panose="02020603050405020304" pitchFamily="18" charset="0"/>
              </a:rPr>
              <a:t>(</a:t>
            </a: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SLM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it-IT" sz="1400" i="1" dirty="0">
                <a:latin typeface="Times New Roman" panose="02020603050405020304" pitchFamily="18" charset="0"/>
              </a:rPr>
              <a:t>interizzazione Laser Diretta dei Metalli </a:t>
            </a:r>
            <a:r>
              <a:rPr lang="it-IT" sz="1400" dirty="0">
                <a:latin typeface="Times New Roman" panose="02020603050405020304" pitchFamily="18" charset="0"/>
              </a:rPr>
              <a:t>(</a:t>
            </a: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DMLS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per componenti strutturali e schermature metalliche</a:t>
            </a:r>
            <a:endParaRPr lang="it-IT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600"/>
              </a:spcBef>
            </a:pPr>
            <a:r>
              <a:rPr lang="it-IT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Stampa Funzionale:</a:t>
            </a:r>
          </a:p>
          <a:p>
            <a:pPr lvl="1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Inkjet</a:t>
            </a: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per deposizione di inchiostri conduttivi e piezoelettrici basati su PVDF</a:t>
            </a:r>
          </a:p>
          <a:p>
            <a:pPr lvl="1" algn="just">
              <a:lnSpc>
                <a:spcPct val="107000"/>
              </a:lnSpc>
              <a:spcBef>
                <a:spcPts val="600"/>
              </a:spcBef>
            </a:pPr>
            <a:r>
              <a:rPr lang="it-IT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Soluzioni Ibride:</a:t>
            </a:r>
          </a:p>
          <a:p>
            <a:pPr lvl="1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Applicazione diretta di film piezoelettrici su componenti stampati in 3D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3C9DE0-D081-4F24-55BB-4B7EB3229667}"/>
              </a:ext>
            </a:extLst>
          </p:cNvPr>
          <p:cNvSpPr txBox="1"/>
          <p:nvPr/>
        </p:nvSpPr>
        <p:spPr>
          <a:xfrm>
            <a:off x="-1021076" y="3747446"/>
            <a:ext cx="6396316" cy="33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algn="just">
              <a:lnSpc>
                <a:spcPct val="107000"/>
              </a:lnSpc>
              <a:spcBef>
                <a:spcPts val="2400"/>
              </a:spcBef>
            </a:pP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TECNOLOGIE PRODUTTIVE COMPATIBILI</a:t>
            </a:r>
          </a:p>
        </p:txBody>
      </p:sp>
    </p:spTree>
    <p:extLst>
      <p:ext uri="{BB962C8B-B14F-4D97-AF65-F5344CB8AC3E}">
        <p14:creationId xmlns:p14="http://schemas.microsoft.com/office/powerpoint/2010/main" val="871710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472829" y="1058258"/>
            <a:ext cx="72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 Progettuali e Valutazioni (1)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74233" y="1682754"/>
            <a:ext cx="6334477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Obiettivi principali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Ottimizzazione dei costi di produzione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Riduzione del time-to-market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Alta qualità tecnica e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Internalizzazione di competenze strategiche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74233" y="3637649"/>
            <a:ext cx="6334477" cy="19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Approcci valutati</a:t>
            </a:r>
          </a:p>
          <a:p>
            <a:pPr marL="342900" lvl="0" indent="-342900">
              <a:buFont typeface="+mj-lt"/>
              <a:buAutoNum type="arabicParenR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Acquisto di un sensore piezoelettrico commerciale</a:t>
            </a:r>
          </a:p>
          <a:p>
            <a:pPr marL="342900" lvl="0" indent="-342900">
              <a:buFont typeface="+mj-lt"/>
              <a:buAutoNum type="arabicParenR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Sviluppo interno integrale del sensore</a:t>
            </a:r>
          </a:p>
          <a:p>
            <a:pPr marL="342900" lvl="0" indent="-342900">
              <a:buFont typeface="+mj-lt"/>
              <a:buAutoNum type="arabicParenR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Sviluppo interno del sensore ma produzione affidata ad un’azienda terza</a:t>
            </a:r>
          </a:p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tangolo 11"/>
          <p:cNvSpPr/>
          <p:nvPr/>
        </p:nvSpPr>
        <p:spPr>
          <a:xfrm>
            <a:off x="6993135" y="2313184"/>
            <a:ext cx="4698122" cy="2463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it-IT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Criteri Di Valutazione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Costi diretti e indiretti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Tempi di realizzazione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Qualità tecnica e prestazionale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Controllo su design e materiali 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Innovazione e proprietà intellettuale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Rischio tecnologico e produttivo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Flessibilità e scalabilità produttiva</a:t>
            </a:r>
          </a:p>
        </p:txBody>
      </p:sp>
    </p:spTree>
    <p:extLst>
      <p:ext uri="{BB962C8B-B14F-4D97-AF65-F5344CB8AC3E}">
        <p14:creationId xmlns:p14="http://schemas.microsoft.com/office/powerpoint/2010/main" val="179034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383359"/>
              </p:ext>
            </p:extLst>
          </p:nvPr>
        </p:nvGraphicFramePr>
        <p:xfrm>
          <a:off x="142875" y="1546842"/>
          <a:ext cx="11887200" cy="437623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76027">
                  <a:extLst>
                    <a:ext uri="{9D8B030D-6E8A-4147-A177-3AD203B41FA5}">
                      <a16:colId xmlns:a16="http://schemas.microsoft.com/office/drawing/2014/main" val="438833232"/>
                    </a:ext>
                  </a:extLst>
                </a:gridCol>
                <a:gridCol w="3103684">
                  <a:extLst>
                    <a:ext uri="{9D8B030D-6E8A-4147-A177-3AD203B41FA5}">
                      <a16:colId xmlns:a16="http://schemas.microsoft.com/office/drawing/2014/main" val="2932793815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690383863"/>
                    </a:ext>
                  </a:extLst>
                </a:gridCol>
                <a:gridCol w="2678489">
                  <a:extLst>
                    <a:ext uri="{9D8B030D-6E8A-4147-A177-3AD203B41FA5}">
                      <a16:colId xmlns:a16="http://schemas.microsoft.com/office/drawing/2014/main" val="981809566"/>
                    </a:ext>
                  </a:extLst>
                </a:gridCol>
              </a:tblGrid>
              <a:tr h="312166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Opzione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Vantaggi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Svantaggi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991547"/>
                  </a:ext>
                </a:extLst>
              </a:tr>
              <a:tr h="1195469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Acquisto commerciale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Implementazione rapida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Nessun investimento R&amp;D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Compatibilità con sistemi esistenti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Scarsa adattabilità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Controllo limitato su qualità e materiali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Dipendenza da fornitori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Costo unitario fisso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Utile per prototipi e test</a:t>
                      </a:r>
                    </a:p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Inadatto alla produzione di serie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306436"/>
                  </a:ext>
                </a:extLst>
              </a:tr>
              <a:tr h="1423418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Sviluppo interno completo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Controllo totale su design e materiali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Uso di materiali innovativi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Ottimizzazione strutturale</a:t>
                      </a:r>
                      <a:r>
                        <a:rPr lang="it-IT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avanzata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Potenziale </a:t>
                      </a:r>
                      <a:r>
                        <a:rPr lang="it-IT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brevettazione</a:t>
                      </a:r>
                      <a:endParaRPr lang="it-IT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Alti costi iniziali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Tempi lunghi di sviluppo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Necessità di certificazioni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Strategico nel lungo termine</a:t>
                      </a:r>
                    </a:p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Poco efficiente per industrializzazione iniziale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01770"/>
                  </a:ext>
                </a:extLst>
              </a:tr>
              <a:tr h="1423418">
                <a:tc>
                  <a:txBody>
                    <a:bodyPr/>
                    <a:lstStyle/>
                    <a:p>
                      <a:pPr algn="ctr"/>
                      <a:r>
                        <a:rPr lang="it-IT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 Sviluppo interno + produzione esterna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Controllo tecnico + flessibilità produttiva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Tempi contenuti (2–4 mesi)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Personalizzazione garantita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Tecniche avanzate di produzione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Protezione del know-how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Dipendenza da partner specializzati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Minore autonomia produttiva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Possibili vincoli contrattuali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Soluzione più equilibrata per lancio industriale</a:t>
                      </a:r>
                    </a:p>
                  </a:txBody>
                  <a:tcPr marL="59607" marR="59607" marT="29804" marB="29804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4209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2472829" y="1028700"/>
            <a:ext cx="7246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 Progettuali e Valutazioni (2)</a:t>
            </a:r>
          </a:p>
        </p:txBody>
      </p:sp>
    </p:spTree>
    <p:extLst>
      <p:ext uri="{BB962C8B-B14F-4D97-AF65-F5344CB8AC3E}">
        <p14:creationId xmlns:p14="http://schemas.microsoft.com/office/powerpoint/2010/main" val="169288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195650"/>
              </p:ext>
            </p:extLst>
          </p:nvPr>
        </p:nvGraphicFramePr>
        <p:xfrm>
          <a:off x="400773" y="1905226"/>
          <a:ext cx="11461437" cy="254484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10954">
                  <a:extLst>
                    <a:ext uri="{9D8B030D-6E8A-4147-A177-3AD203B41FA5}">
                      <a16:colId xmlns:a16="http://schemas.microsoft.com/office/drawing/2014/main" val="4042883857"/>
                    </a:ext>
                  </a:extLst>
                </a:gridCol>
                <a:gridCol w="2637413">
                  <a:extLst>
                    <a:ext uri="{9D8B030D-6E8A-4147-A177-3AD203B41FA5}">
                      <a16:colId xmlns:a16="http://schemas.microsoft.com/office/drawing/2014/main" val="3401337610"/>
                    </a:ext>
                  </a:extLst>
                </a:gridCol>
                <a:gridCol w="3160214">
                  <a:extLst>
                    <a:ext uri="{9D8B030D-6E8A-4147-A177-3AD203B41FA5}">
                      <a16:colId xmlns:a16="http://schemas.microsoft.com/office/drawing/2014/main" val="958266026"/>
                    </a:ext>
                  </a:extLst>
                </a:gridCol>
                <a:gridCol w="3052856">
                  <a:extLst>
                    <a:ext uri="{9D8B030D-6E8A-4147-A177-3AD203B41FA5}">
                      <a16:colId xmlns:a16="http://schemas.microsoft.com/office/drawing/2014/main" val="4251837466"/>
                    </a:ext>
                  </a:extLst>
                </a:gridCol>
              </a:tblGrid>
              <a:tr h="4405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</a:rPr>
                        <a:t>Criterio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</a:rPr>
                        <a:t> / </a:t>
                      </a: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</a:rPr>
                        <a:t>Opzione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600" b="1" dirty="0" err="1">
                          <a:effectLst/>
                          <a:latin typeface="Times New Roman" panose="02020603050405020304" pitchFamily="18" charset="0"/>
                        </a:rPr>
                        <a:t>Acquisto</a:t>
                      </a:r>
                      <a:r>
                        <a:rPr lang="it-IT" sz="1600" b="1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</a:rPr>
                        <a:t>commerciale 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</a:rPr>
                        <a:t>(1)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</a:rPr>
                        <a:t>Sviluppo interno completo</a:t>
                      </a:r>
                      <a:r>
                        <a:rPr lang="it-IT" sz="1600" b="1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</a:rPr>
                        <a:t>(2)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</a:rPr>
                        <a:t>Sviluppo interno + produzione esterna</a:t>
                      </a:r>
                      <a:r>
                        <a:rPr lang="it-IT" sz="1600" b="1" baseline="0" dirty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1600" b="1" dirty="0">
                          <a:effectLst/>
                          <a:latin typeface="Times New Roman" panose="02020603050405020304" pitchFamily="18" charset="0"/>
                        </a:rPr>
                        <a:t>(3)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139356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Costi iniziali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(bassi)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(elevati)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(medi)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44494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Tempo sviluppo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(minimo)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(lungo)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(medio)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207839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Qualità personalizzata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(no)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(totale)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(totale)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80143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Controllo su design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(nessuno)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(totale)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(elevato)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136209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Proprietà intellettuale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(nessuna)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(totale)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(parziale)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98472"/>
                  </a:ext>
                </a:extLst>
              </a:tr>
              <a:tr h="2531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Scalabilità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(alta)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(bassa)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(alta)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722063"/>
                  </a:ext>
                </a:extLst>
              </a:tr>
              <a:tr h="2609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Rischio tecnico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(basso)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(alto)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(moderato)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983363"/>
                  </a:ext>
                </a:extLst>
              </a:tr>
              <a:tr h="26092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Punteggio</a:t>
                      </a:r>
                      <a:r>
                        <a:rPr lang="it-IT" sz="1600" b="1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Totale</a:t>
                      </a:r>
                      <a:endParaRPr lang="it-IT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it-IT" sz="16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93809"/>
                  </a:ext>
                </a:extLst>
              </a:tr>
            </a:tbl>
          </a:graphicData>
        </a:graphic>
      </p:graphicFrame>
      <p:sp>
        <p:nvSpPr>
          <p:cNvPr id="6" name="Rettangolo 5"/>
          <p:cNvSpPr/>
          <p:nvPr/>
        </p:nvSpPr>
        <p:spPr>
          <a:xfrm>
            <a:off x="2472829" y="1040920"/>
            <a:ext cx="7246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4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Strategie Progettuali e Valutazioni (3)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34562" y="1496499"/>
            <a:ext cx="3481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Confronto delle strategie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391248" y="4944709"/>
            <a:ext cx="113942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Strategia consigliata: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Sviluppo interno del sensore con produzione affidata a partner specializzato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334562" y="5347645"/>
            <a:ext cx="11527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scelta si fonda sulla possibilità di sviluppare un sensore su misura per ambienti critici, integrabile con tecnologie avanzate come la stampa 3D, garantendo controllo su design e qualità, riducendo tempi e costi iniziali, e mantenendo la flessibilità di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internalizzare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produzione in base ai volumi — una soluzione bilanciata, scalabile e ideale per la prima industrializzazione.</a:t>
            </a:r>
          </a:p>
        </p:txBody>
      </p:sp>
      <p:sp>
        <p:nvSpPr>
          <p:cNvPr id="7" name="Rettangolo 6"/>
          <p:cNvSpPr/>
          <p:nvPr/>
        </p:nvSpPr>
        <p:spPr>
          <a:xfrm>
            <a:off x="409714" y="4562978"/>
            <a:ext cx="41277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 punteggi vanno da </a:t>
            </a:r>
            <a:r>
              <a:rPr lang="it-IT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(scarso)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it-IT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 (eccellente)</a:t>
            </a:r>
            <a:r>
              <a:rPr lang="it-IT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3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B01186-C36E-7DE5-7DAF-DA69427353A6}"/>
              </a:ext>
            </a:extLst>
          </p:cNvPr>
          <p:cNvSpPr txBox="1"/>
          <p:nvPr/>
        </p:nvSpPr>
        <p:spPr>
          <a:xfrm>
            <a:off x="3193116" y="1063689"/>
            <a:ext cx="55963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Processo di realizzazione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9FC6719-1D7E-BC47-3FA9-759D33A6D414}"/>
              </a:ext>
            </a:extLst>
          </p:cNvPr>
          <p:cNvGraphicFramePr>
            <a:graphicFrameLocks/>
          </p:cNvGraphicFramePr>
          <p:nvPr/>
        </p:nvGraphicFramePr>
        <p:xfrm>
          <a:off x="604935" y="1881114"/>
          <a:ext cx="10982130" cy="3845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9901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84D8A-DA88-5458-FC45-52CF5E810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DC0F0C8-CEA9-4B3E-C731-12D0A6B6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1E236C4-C463-FD69-1A99-43595EADA4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10E6552-8B7B-8E74-64E2-0974FCE665E8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5237C1CD-664A-D667-E065-76462884D32A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1E2A2-4411-4909-AC85-D59F80C70BAC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A8B45CB-5086-E6A2-8DD7-683325512A29}"/>
              </a:ext>
            </a:extLst>
          </p:cNvPr>
          <p:cNvSpPr txBox="1"/>
          <p:nvPr/>
        </p:nvSpPr>
        <p:spPr>
          <a:xfrm>
            <a:off x="4010372" y="1097069"/>
            <a:ext cx="4152206" cy="630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CONTROLLO QUALITÀ</a:t>
            </a:r>
            <a:endParaRPr lang="en-US" sz="2800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14" name="CasellaDiTesto 3">
            <a:extLst>
              <a:ext uri="{FF2B5EF4-FFF2-40B4-BE49-F238E27FC236}">
                <a16:creationId xmlns:a16="http://schemas.microsoft.com/office/drawing/2014/main" id="{0D4DBF99-C87A-69C5-C51E-8ECE5CF0587E}"/>
              </a:ext>
            </a:extLst>
          </p:cNvPr>
          <p:cNvGraphicFramePr/>
          <p:nvPr/>
        </p:nvGraphicFramePr>
        <p:xfrm>
          <a:off x="452997" y="1751133"/>
          <a:ext cx="11443534" cy="4148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1976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24B7A-B924-BD88-B8C8-75E6CB879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attere, logo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0E68EBE5-3828-E63C-9602-302778765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 descr="Immagine che contiene testo, log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A3F5E03-134C-F4FC-DF06-952AC2EE92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B6636C9-3664-BA38-A3F5-4BD3E56819BF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3943E0EC-758B-2B19-7A2C-07EC30E5DC6F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62EB01-A1E8-3A2C-E991-B34E5C02C153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016F276-EEEE-9356-9D74-FA9728019B62}"/>
              </a:ext>
            </a:extLst>
          </p:cNvPr>
          <p:cNvSpPr txBox="1"/>
          <p:nvPr/>
        </p:nvSpPr>
        <p:spPr>
          <a:xfrm>
            <a:off x="4326929" y="1107893"/>
            <a:ext cx="3538141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ANALISI COSTI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627E59B-4416-1D29-B22A-044B377CC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45" y="1564231"/>
            <a:ext cx="7129429" cy="4351377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7405201" y="3370845"/>
            <a:ext cx="478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22300">
              <a:spcBef>
                <a:spcPct val="0"/>
              </a:spcBef>
              <a:spcAft>
                <a:spcPct val="35000"/>
              </a:spcAft>
            </a:pP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Modello modulare con effetto scala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il costo unitario varia significativamente a seconda del lotto, passando da oltre 40 €/pz per ordini singoli a meno di 0,25 €/pz per produzioni dell’ordine di 1.000 pezzi, considerando scarti, tempi macchina e costi logistici. È chiaro osservando lo schema: si evidenzia in media 1 pezzo → &gt;40 €/pz ,  100 pezzi → ~2 €/pz , 1 000 pezzi → &lt;0,25 €/pz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05201" y="1570249"/>
            <a:ext cx="4786799" cy="152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Analisi bottom-up delle principali voci di costo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materiale PVDF (massa media 0,022 g), processo di stampa FDM, trasporto, progettazione interna e voci opzionali quali test di laboratorio, certificazioni e imballaggi</a:t>
            </a:r>
          </a:p>
        </p:txBody>
      </p:sp>
    </p:spTree>
    <p:extLst>
      <p:ext uri="{BB962C8B-B14F-4D97-AF65-F5344CB8AC3E}">
        <p14:creationId xmlns:p14="http://schemas.microsoft.com/office/powerpoint/2010/main" val="320450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452997" y="1696484"/>
            <a:ext cx="54670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Perché? Perché è usato?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Perché i sensori tradizionali spesso non si adattano a spazi e volumi complessi, richiedono modifiche invasive, non forniscono flessibilità o personalizzazione.</a:t>
            </a:r>
          </a:p>
          <a:p>
            <a:pPr lvl="0"/>
            <a:r>
              <a:rPr lang="it-IT" dirty="0">
                <a:latin typeface="Times New Roman" panose="02020603050405020304" pitchFamily="18" charset="0"/>
              </a:rPr>
              <a:t>• </a:t>
            </a:r>
            <a:r>
              <a:rPr lang="it-IT" b="1" dirty="0">
                <a:latin typeface="Times New Roman" panose="02020603050405020304" pitchFamily="18" charset="0"/>
              </a:rPr>
              <a:t>Come? Come viene usato?</a:t>
            </a:r>
            <a:endParaRPr lang="it-IT" dirty="0">
              <a:latin typeface="Times New Roman" panose="02020603050405020304" pitchFamily="18" charset="0"/>
            </a:endParaRPr>
          </a:p>
          <a:p>
            <a:r>
              <a:rPr lang="it-IT" dirty="0">
                <a:latin typeface="Times New Roman" panose="02020603050405020304" pitchFamily="18" charset="0"/>
              </a:rPr>
              <a:t>Viene installato sulla superficie a contatto con il flusso (fluido/gas). Genera un segnale elettrico proporzionale alla vibrazione indotta dal flusso. Il segnale è trasmesso in tempo reale a un sistema di acquisizione per la visualizzazione e le analisi.</a:t>
            </a:r>
          </a:p>
        </p:txBody>
      </p:sp>
      <p:pic>
        <p:nvPicPr>
          <p:cNvPr id="8" name="Picture 3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63" y="1133432"/>
            <a:ext cx="5632938" cy="5105443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452997" y="4760388"/>
            <a:ext cx="6308288" cy="1209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</a:rPr>
              <a:t>Vincoli iniziali</a:t>
            </a:r>
          </a:p>
          <a:p>
            <a:r>
              <a:rPr lang="it-IT" dirty="0">
                <a:latin typeface="Times New Roman" panose="02020603050405020304" pitchFamily="18" charset="0"/>
              </a:rPr>
              <a:t>Il progetto valorizza la personalizzazione tramite stampa 3D, richiede test sui materiali piezoelettrici stampabili e prevede un’interfaccia elettronica modulare per una facile integrazione</a:t>
            </a:r>
          </a:p>
        </p:txBody>
      </p:sp>
      <p:sp>
        <p:nvSpPr>
          <p:cNvPr id="10" name="Rettangolo 9"/>
          <p:cNvSpPr/>
          <p:nvPr/>
        </p:nvSpPr>
        <p:spPr>
          <a:xfrm>
            <a:off x="1028523" y="1079563"/>
            <a:ext cx="5067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Contesto d’Uso e Vincoli (2)</a:t>
            </a:r>
          </a:p>
        </p:txBody>
      </p:sp>
    </p:spTree>
    <p:extLst>
      <p:ext uri="{BB962C8B-B14F-4D97-AF65-F5344CB8AC3E}">
        <p14:creationId xmlns:p14="http://schemas.microsoft.com/office/powerpoint/2010/main" val="746238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EE503-7BEE-D371-CEDE-57A786A3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arattere, logo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67AFC57E-7605-A556-D14A-FBF3C5AFB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 descr="Immagine che contiene testo, log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507220F9-DA55-FC8C-4304-3AF5A706E2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65A54B-1039-45F6-5D9E-57F808582C65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A6AEC00-447D-71F6-8983-6593CD7C4B50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FF9A98-C2D1-99AF-FF3C-096DA0356151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D37F0C-458D-FF20-0883-37259765F536}"/>
              </a:ext>
            </a:extLst>
          </p:cNvPr>
          <p:cNvSpPr txBox="1">
            <a:spLocks/>
          </p:cNvSpPr>
          <p:nvPr/>
        </p:nvSpPr>
        <p:spPr>
          <a:xfrm>
            <a:off x="3044351" y="1046242"/>
            <a:ext cx="5214435" cy="6218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Voci di costo principali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D7CAF05A-6888-9E16-447C-D3C13BC30A39}"/>
              </a:ext>
            </a:extLst>
          </p:cNvPr>
          <p:cNvGraphicFramePr/>
          <p:nvPr/>
        </p:nvGraphicFramePr>
        <p:xfrm>
          <a:off x="223935" y="1727569"/>
          <a:ext cx="11672595" cy="1710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D429105-00BA-7DA9-E978-804307F30B56}"/>
              </a:ext>
            </a:extLst>
          </p:cNvPr>
          <p:cNvSpPr txBox="1">
            <a:spLocks/>
          </p:cNvSpPr>
          <p:nvPr/>
        </p:nvSpPr>
        <p:spPr>
          <a:xfrm>
            <a:off x="2178738" y="3437760"/>
            <a:ext cx="6945660" cy="6357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Confronto fornitori (100 pezzi)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77C098D5-4DCD-6A8C-9145-91A79A7B49EC}"/>
              </a:ext>
            </a:extLst>
          </p:cNvPr>
          <p:cNvGraphicFramePr/>
          <p:nvPr/>
        </p:nvGraphicFramePr>
        <p:xfrm>
          <a:off x="1448712" y="4351568"/>
          <a:ext cx="9126638" cy="1690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582640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03A66-93D6-B469-8301-42698F865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1F4AA7-E63B-1409-CAFB-51861693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F639EC-9DB4-024D-4DF1-34D723A83D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13FCB79-A025-F2CA-92D8-19BF8A81D6D3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53B5811D-CFBE-9F6E-9B39-4AD4ED45976B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008510-E238-5327-8F5D-DDEF19379C89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2E1ABA-734E-D9D6-2672-4ECD3AE20A31}"/>
              </a:ext>
            </a:extLst>
          </p:cNvPr>
          <p:cNvSpPr txBox="1">
            <a:spLocks/>
          </p:cNvSpPr>
          <p:nvPr/>
        </p:nvSpPr>
        <p:spPr>
          <a:xfrm>
            <a:off x="2929040" y="1177961"/>
            <a:ext cx="6333920" cy="4912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/>
              <a:t>Confronto fornitori – Lotto da 100 pezzi</a:t>
            </a:r>
          </a:p>
        </p:txBody>
      </p:sp>
      <p:graphicFrame>
        <p:nvGraphicFramePr>
          <p:cNvPr id="6" name="Chart 2">
            <a:extLst>
              <a:ext uri="{FF2B5EF4-FFF2-40B4-BE49-F238E27FC236}">
                <a16:creationId xmlns:a16="http://schemas.microsoft.com/office/drawing/2014/main" id="{DD077108-A8C7-38FC-C05C-E82BB27DFC09}"/>
              </a:ext>
            </a:extLst>
          </p:cNvPr>
          <p:cNvGraphicFramePr>
            <a:graphicFrameLocks noGrp="1"/>
          </p:cNvGraphicFramePr>
          <p:nvPr/>
        </p:nvGraphicFramePr>
        <p:xfrm>
          <a:off x="452997" y="1669209"/>
          <a:ext cx="11443533" cy="4420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10108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3E9A-2E73-1FE4-9284-F4A02919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8859EB-6FEF-E98E-5846-9199AAD65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FEA7C9B-657D-2AB4-E688-74F378B8E8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C3BCF0-FC9F-9707-B89D-788A6F105AEE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7D52AB68-C5BF-393E-2973-57436C39B9AF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619D6D3-C301-CC6B-DE64-799CB39B15EE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F54C9C-BC7F-D2F1-9F26-EA1870B61D3E}"/>
              </a:ext>
            </a:extLst>
          </p:cNvPr>
          <p:cNvSpPr txBox="1"/>
          <p:nvPr/>
        </p:nvSpPr>
        <p:spPr>
          <a:xfrm>
            <a:off x="4694430" y="1123070"/>
            <a:ext cx="2803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</p:txBody>
      </p:sp>
      <p:graphicFrame>
        <p:nvGraphicFramePr>
          <p:cNvPr id="19" name="CasellaDiTesto 5">
            <a:extLst>
              <a:ext uri="{FF2B5EF4-FFF2-40B4-BE49-F238E27FC236}">
                <a16:creationId xmlns:a16="http://schemas.microsoft.com/office/drawing/2014/main" id="{6327EE30-F96B-5FFC-B9CD-915CDDFB952C}"/>
              </a:ext>
            </a:extLst>
          </p:cNvPr>
          <p:cNvGraphicFramePr/>
          <p:nvPr/>
        </p:nvGraphicFramePr>
        <p:xfrm>
          <a:off x="452997" y="1646290"/>
          <a:ext cx="11443533" cy="444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15303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250E999-78C0-0224-518C-ABA943BB62CD}"/>
              </a:ext>
            </a:extLst>
          </p:cNvPr>
          <p:cNvSpPr txBox="1"/>
          <p:nvPr/>
        </p:nvSpPr>
        <p:spPr>
          <a:xfrm>
            <a:off x="452997" y="2823291"/>
            <a:ext cx="5462611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PRINCIPALI FATTORI DI CRESCITA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Automazione e Industria 4.0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Elettronica di consumo e dispositivi medicali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Innovazione tecnologica e manifattura additiva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Integrazione con sistemi IoT e manutenzione predittiva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06D4FB-6F80-8B68-09E1-62BDD31A8474}"/>
              </a:ext>
            </a:extLst>
          </p:cNvPr>
          <p:cNvSpPr txBox="1"/>
          <p:nvPr/>
        </p:nvSpPr>
        <p:spPr>
          <a:xfrm>
            <a:off x="452997" y="4338267"/>
            <a:ext cx="5462611" cy="17958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it-IT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REQUISITI DI MISURA</a:t>
            </a:r>
            <a:endParaRPr lang="it-IT" b="1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Sensibilità e precisione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Risposta in frequenza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Robustezza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Riduzione del rumore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Adattabilità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3A2CEF1-4447-FE7E-8817-35F687C3314C}"/>
              </a:ext>
            </a:extLst>
          </p:cNvPr>
          <p:cNvSpPr txBox="1"/>
          <p:nvPr/>
        </p:nvSpPr>
        <p:spPr>
          <a:xfrm>
            <a:off x="4269764" y="1196671"/>
            <a:ext cx="3652472" cy="517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algn="just">
              <a:lnSpc>
                <a:spcPct val="115000"/>
              </a:lnSpc>
              <a:spcBef>
                <a:spcPts val="2400"/>
              </a:spcBef>
            </a:pPr>
            <a:r>
              <a:rPr lang="it-IT" sz="2400" b="1" kern="0" cap="all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 Di Mercato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CA12357-FFFB-1C7A-40C0-BF724EA3A5F1}"/>
              </a:ext>
            </a:extLst>
          </p:cNvPr>
          <p:cNvSpPr txBox="1"/>
          <p:nvPr/>
        </p:nvSpPr>
        <p:spPr>
          <a:xfrm>
            <a:off x="452998" y="1809741"/>
            <a:ext cx="11354070" cy="923330"/>
          </a:xfrm>
          <a:prstGeom prst="rect">
            <a:avLst/>
          </a:prstGeom>
          <a:noFill/>
          <a:ln w="38100">
            <a:solidFill>
              <a:srgbClr val="D2DEEF"/>
            </a:solidFill>
          </a:ln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</a:rPr>
              <a:t>Il </a:t>
            </a:r>
            <a:r>
              <a:rPr lang="it-IT" b="1" dirty="0">
                <a:latin typeface="Times New Roman" panose="02020603050405020304" pitchFamily="18" charset="0"/>
              </a:rPr>
              <a:t>mercato globale</a:t>
            </a:r>
            <a:r>
              <a:rPr lang="it-IT" dirty="0">
                <a:latin typeface="Times New Roman" panose="02020603050405020304" pitchFamily="18" charset="0"/>
              </a:rPr>
              <a:t> </a:t>
            </a:r>
            <a:r>
              <a:rPr lang="it-IT" b="1" dirty="0">
                <a:latin typeface="Times New Roman" panose="02020603050405020304" pitchFamily="18" charset="0"/>
              </a:rPr>
              <a:t>dei sensori piezoelettrici</a:t>
            </a:r>
            <a:r>
              <a:rPr lang="it-IT" dirty="0">
                <a:latin typeface="Times New Roman" panose="02020603050405020304" pitchFamily="18" charset="0"/>
              </a:rPr>
              <a:t> sta vivendo una fase di forte espansione, sostenuta dall'innovazione tecnologica e dalla crescente richiesta di dispositivi di rilevamento affidabili e ad alte prestazioni in numerosi settori.</a:t>
            </a:r>
          </a:p>
          <a:p>
            <a:r>
              <a:rPr lang="it-IT" dirty="0">
                <a:latin typeface="Times New Roman" panose="02020603050405020304" pitchFamily="18" charset="0"/>
              </a:rPr>
              <a:t>La tecnologia piezoelettrica permette, la realizzazione di sensori estremamente compatti, sensibili e privi di parti mobili.</a:t>
            </a:r>
          </a:p>
        </p:txBody>
      </p:sp>
      <p:pic>
        <p:nvPicPr>
          <p:cNvPr id="2050" name="Picture 2" descr="ECG WATCH VET580 - Orologio per monitoraggio Glicemia, ECG, Pressione, –  Lume Import Srl">
            <a:extLst>
              <a:ext uri="{FF2B5EF4-FFF2-40B4-BE49-F238E27FC236}">
                <a16:creationId xmlns:a16="http://schemas.microsoft.com/office/drawing/2014/main" id="{850E3CEF-0D15-03B6-592F-01121CD28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8" t="10555" r="21913" b="6666"/>
          <a:stretch>
            <a:fillRect/>
          </a:stretch>
        </p:blipFill>
        <p:spPr bwMode="auto">
          <a:xfrm>
            <a:off x="8127904" y="4694014"/>
            <a:ext cx="918697" cy="142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l braccio del robot sposta scatole di parti da un luogo all'altro in  fabbrica | Immagine Premium generata dall'IA">
            <a:extLst>
              <a:ext uri="{FF2B5EF4-FFF2-40B4-BE49-F238E27FC236}">
                <a16:creationId xmlns:a16="http://schemas.microsoft.com/office/drawing/2014/main" id="{1846B37E-BD06-CAEE-F56C-8A95C1BBA8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/>
          <a:stretch>
            <a:fillRect/>
          </a:stretch>
        </p:blipFill>
        <p:spPr bwMode="auto">
          <a:xfrm>
            <a:off x="9391413" y="2842685"/>
            <a:ext cx="2415655" cy="166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B45C87F-34ED-69BE-0515-32468D278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r="24180"/>
          <a:stretch>
            <a:fillRect/>
          </a:stretch>
        </p:blipFill>
        <p:spPr bwMode="auto">
          <a:xfrm>
            <a:off x="6239902" y="4820230"/>
            <a:ext cx="1529003" cy="11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uida all'acquisto delle Stampanti 3D - Make a Shape">
            <a:extLst>
              <a:ext uri="{FF2B5EF4-FFF2-40B4-BE49-F238E27FC236}">
                <a16:creationId xmlns:a16="http://schemas.microsoft.com/office/drawing/2014/main" id="{B7BE0751-D978-1306-53AD-DE98844E8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707" y="2851075"/>
            <a:ext cx="1738207" cy="173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anutenzione predittiva: facciamo il punto - Mecalux.it">
            <a:extLst>
              <a:ext uri="{FF2B5EF4-FFF2-40B4-BE49-F238E27FC236}">
                <a16:creationId xmlns:a16="http://schemas.microsoft.com/office/drawing/2014/main" id="{77C3778A-A277-B8E6-A7E5-345BED90C3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0" t="10803" r="34422" b="20041"/>
          <a:stretch>
            <a:fillRect/>
          </a:stretch>
        </p:blipFill>
        <p:spPr bwMode="auto">
          <a:xfrm>
            <a:off x="6096000" y="2837803"/>
            <a:ext cx="1738207" cy="178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MISURATORI VORTEX | FluidProcessing">
            <a:extLst>
              <a:ext uri="{FF2B5EF4-FFF2-40B4-BE49-F238E27FC236}">
                <a16:creationId xmlns:a16="http://schemas.microsoft.com/office/drawing/2014/main" id="{E77B77E8-10A8-F737-B7B3-CE137602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84" y="4570589"/>
            <a:ext cx="2277084" cy="15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06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D9BC5B0-273E-81DF-0F76-698C5EB3A579}"/>
              </a:ext>
            </a:extLst>
          </p:cNvPr>
          <p:cNvSpPr txBox="1"/>
          <p:nvPr/>
        </p:nvSpPr>
        <p:spPr>
          <a:xfrm>
            <a:off x="237381" y="1357728"/>
            <a:ext cx="3137415" cy="204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Bef>
                <a:spcPts val="600"/>
              </a:spcBef>
              <a:buSzPts val="1000"/>
              <a:tabLst>
                <a:tab pos="457200" algn="l"/>
              </a:tabLst>
            </a:pP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GRANDEZZE RILEVABILI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Pressione</a:t>
            </a: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Vibrazione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Impatto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Ultrasuoni</a:t>
            </a: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Accelerazione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EA240BD-CEC1-6437-14C4-E10444E5BE5E}"/>
              </a:ext>
            </a:extLst>
          </p:cNvPr>
          <p:cNvSpPr txBox="1"/>
          <p:nvPr/>
        </p:nvSpPr>
        <p:spPr>
          <a:xfrm>
            <a:off x="237381" y="3766615"/>
            <a:ext cx="3646462" cy="19631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buNone/>
            </a:pPr>
            <a:r>
              <a:rPr lang="it-IT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CLASSIFICAZIONE IN</a:t>
            </a: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BASE ALLA FORMA FISICA DEL SENSORE</a:t>
            </a:r>
            <a:endParaRPr lang="it-IT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Lamina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Film</a:t>
            </a:r>
          </a:p>
          <a:p>
            <a:pPr marL="342900" lvl="0" indent="-342900" algn="just">
              <a:lnSpc>
                <a:spcPct val="107000"/>
              </a:lnSpc>
              <a:spcBef>
                <a:spcPts val="6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Sensori integrati in dispositivi MEMS</a:t>
            </a:r>
          </a:p>
        </p:txBody>
      </p:sp>
      <p:pic>
        <p:nvPicPr>
          <p:cNvPr id="3082" name="Picture 10" descr="Sensore di forza piezoelettrico - 9133C29 - Kistler - ad anello /  monoassiale / compatto">
            <a:extLst>
              <a:ext uri="{FF2B5EF4-FFF2-40B4-BE49-F238E27FC236}">
                <a16:creationId xmlns:a16="http://schemas.microsoft.com/office/drawing/2014/main" id="{705238AB-8B06-5EDB-AD0B-6F781485A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2" b="29365"/>
          <a:stretch>
            <a:fillRect/>
          </a:stretch>
        </p:blipFill>
        <p:spPr bwMode="auto">
          <a:xfrm>
            <a:off x="5748962" y="1946399"/>
            <a:ext cx="2289936" cy="9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roduttori e società di sensori piezoelettrici - Prezzo - PZT Electronic">
            <a:extLst>
              <a:ext uri="{FF2B5EF4-FFF2-40B4-BE49-F238E27FC236}">
                <a16:creationId xmlns:a16="http://schemas.microsoft.com/office/drawing/2014/main" id="{770D6436-5231-7329-F8BD-2C273D276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24723" r="15645" b="15147"/>
          <a:stretch>
            <a:fillRect/>
          </a:stretch>
        </p:blipFill>
        <p:spPr bwMode="auto">
          <a:xfrm>
            <a:off x="8412867" y="1830468"/>
            <a:ext cx="1554847" cy="108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ccelerometro triassiale | Luchsinger">
            <a:extLst>
              <a:ext uri="{FF2B5EF4-FFF2-40B4-BE49-F238E27FC236}">
                <a16:creationId xmlns:a16="http://schemas.microsoft.com/office/drawing/2014/main" id="{381FBD2D-29BA-8D32-F931-4A5A04D9F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0341683" y="1593753"/>
            <a:ext cx="1554848" cy="137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Sensori pressione dinamici | Luchsinger">
            <a:extLst>
              <a:ext uri="{FF2B5EF4-FFF2-40B4-BE49-F238E27FC236}">
                <a16:creationId xmlns:a16="http://schemas.microsoft.com/office/drawing/2014/main" id="{D7552A25-461B-D8E1-0CF2-AC6D36A5B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1" r="29519"/>
          <a:stretch>
            <a:fillRect/>
          </a:stretch>
        </p:blipFill>
        <p:spPr bwMode="auto">
          <a:xfrm>
            <a:off x="3711081" y="1435344"/>
            <a:ext cx="684301" cy="175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Sensore di vibrazione 10...1000Hz analogico 0...25mm/s AV001">
            <a:extLst>
              <a:ext uri="{FF2B5EF4-FFF2-40B4-BE49-F238E27FC236}">
                <a16:creationId xmlns:a16="http://schemas.microsoft.com/office/drawing/2014/main" id="{372D64F6-17AC-8A4E-F752-D6965A7BF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22779" b="25340"/>
          <a:stretch>
            <a:fillRect/>
          </a:stretch>
        </p:blipFill>
        <p:spPr bwMode="auto">
          <a:xfrm rot="5400000">
            <a:off x="4239484" y="1999418"/>
            <a:ext cx="2204649" cy="8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uiwaer 12 sensori piezoelettrici a disco da 27 mm con filo, sensore  piezoelettrico pickup, trigger microfono a contatto, trasduttore precablato  per grilletto per chitarra, oro : Amazon.it: Strumenti Musicali">
            <a:extLst>
              <a:ext uri="{FF2B5EF4-FFF2-40B4-BE49-F238E27FC236}">
                <a16:creationId xmlns:a16="http://schemas.microsoft.com/office/drawing/2014/main" id="{CFE14FA1-24C5-6421-D304-CB4E6D8C4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8" t="17552" r="-1" b="31521"/>
          <a:stretch>
            <a:fillRect/>
          </a:stretch>
        </p:blipFill>
        <p:spPr bwMode="auto">
          <a:xfrm flipH="1">
            <a:off x="3959183" y="3665073"/>
            <a:ext cx="1953760" cy="169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Sensori di vibrazione e trasduttori piezoelettrici | RS">
            <a:extLst>
              <a:ext uri="{FF2B5EF4-FFF2-40B4-BE49-F238E27FC236}">
                <a16:creationId xmlns:a16="http://schemas.microsoft.com/office/drawing/2014/main" id="{5AD4DE31-9FC0-120F-6260-CDD347E57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450" y="3735367"/>
            <a:ext cx="2289937" cy="182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D33EF33-C79B-5855-89CF-1FE8FCE55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9301865">
            <a:off x="6096839" y="3725936"/>
            <a:ext cx="1574270" cy="1942413"/>
          </a:xfrm>
          <a:prstGeom prst="rect">
            <a:avLst/>
          </a:prstGeom>
        </p:spPr>
      </p:pic>
      <p:pic>
        <p:nvPicPr>
          <p:cNvPr id="3102" name="Picture 30" descr="Piezoelectric MEMS Microphone for Consumer Products : Quote, RFQ, Price and  Buy">
            <a:extLst>
              <a:ext uri="{FF2B5EF4-FFF2-40B4-BE49-F238E27FC236}">
                <a16:creationId xmlns:a16="http://schemas.microsoft.com/office/drawing/2014/main" id="{70A5DE40-145C-AFBC-F80C-BE3F6183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714" y="3774706"/>
            <a:ext cx="2066732" cy="164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6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903FFB-517F-5B04-5F71-C356CDBBA5A6}"/>
              </a:ext>
            </a:extLst>
          </p:cNvPr>
          <p:cNvSpPr txBox="1"/>
          <p:nvPr/>
        </p:nvSpPr>
        <p:spPr>
          <a:xfrm>
            <a:off x="197040" y="1225586"/>
            <a:ext cx="11797920" cy="2102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20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TECNOLOGIA PRODUTTIVA</a:t>
            </a:r>
            <a:endParaRPr lang="it-IT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Tecnologie tradizionali: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lavorazioni meccaniche, assemblaggio e incapsulamento convenzionali.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Manifattura additiva: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stampa 3D consente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oggi di produrre sensori dove le tecnologie tradizionali risultano difficili da applicare.</a:t>
            </a: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Personalizzazione: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sensori con forme perfettamente adattate all'ambiente di installazione, con geometrie complesse.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Integrazione: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incorporare il sensore direttamente nella struttura del componente, migliorando robustezza e riducendo l'ingombro.</a:t>
            </a:r>
          </a:p>
          <a:p>
            <a:pPr marL="800100" lvl="1" indent="-3429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it-IT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Prototipazione rapida: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testare rapidamente vari design per ottimizzare la sensibilità e la risposta del sensore.</a:t>
            </a:r>
            <a:endParaRPr lang="it-IT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BFC4A1-AEBA-112D-998F-B0CC572ECAEF}"/>
              </a:ext>
            </a:extLst>
          </p:cNvPr>
          <p:cNvSpPr txBox="1"/>
          <p:nvPr/>
        </p:nvSpPr>
        <p:spPr>
          <a:xfrm>
            <a:off x="197040" y="3454237"/>
            <a:ext cx="7128939" cy="26587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D2DEEF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SETTORE APPLICATIVO</a:t>
            </a:r>
          </a:p>
          <a:p>
            <a:pPr algn="just">
              <a:lnSpc>
                <a:spcPct val="115000"/>
              </a:lnSpc>
              <a:spcBef>
                <a:spcPts val="1200"/>
              </a:spcBef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alla loro capacità di convertire sollecitazioni meccaniche in impulsi elettrici, i sensori piezoelettrici hanno un ruolo centrale in numerosi settori applicativi.</a:t>
            </a:r>
            <a:endParaRPr lang="it-IT" sz="16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Industriale</a:t>
            </a: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Biomedicale</a:t>
            </a: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Automotive</a:t>
            </a: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Energia</a:t>
            </a: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Infrastrutture</a:t>
            </a: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Elettronica di consumo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7">
            <a:extLst>
              <a:ext uri="{FF2B5EF4-FFF2-40B4-BE49-F238E27FC236}">
                <a16:creationId xmlns:a16="http://schemas.microsoft.com/office/drawing/2014/main" id="{4D11AFF5-A776-C2FE-8527-10BF6CC19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004" y="3454237"/>
            <a:ext cx="4396956" cy="26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4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3B4FDF-3AD8-4712-A10E-48BB1044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9DD6F8-C466-4EC5-9BF6-4E1FA420DD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B732DD-F07B-47FA-BD0A-948AC1C8D2DD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C6CE0E-9983-40E3-96C4-720E7987F61E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BA24B4-13DA-44D1-99AF-972BB1624022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4218CB60-D958-0527-AB2D-05ADD4DE0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18331"/>
              </p:ext>
            </p:extLst>
          </p:nvPr>
        </p:nvGraphicFramePr>
        <p:xfrm>
          <a:off x="120395" y="1535450"/>
          <a:ext cx="11951210" cy="4630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90242">
                  <a:extLst>
                    <a:ext uri="{9D8B030D-6E8A-4147-A177-3AD203B41FA5}">
                      <a16:colId xmlns:a16="http://schemas.microsoft.com/office/drawing/2014/main" val="3658850583"/>
                    </a:ext>
                  </a:extLst>
                </a:gridCol>
                <a:gridCol w="2390242">
                  <a:extLst>
                    <a:ext uri="{9D8B030D-6E8A-4147-A177-3AD203B41FA5}">
                      <a16:colId xmlns:a16="http://schemas.microsoft.com/office/drawing/2014/main" val="492837539"/>
                    </a:ext>
                  </a:extLst>
                </a:gridCol>
                <a:gridCol w="2390242">
                  <a:extLst>
                    <a:ext uri="{9D8B030D-6E8A-4147-A177-3AD203B41FA5}">
                      <a16:colId xmlns:a16="http://schemas.microsoft.com/office/drawing/2014/main" val="687260950"/>
                    </a:ext>
                  </a:extLst>
                </a:gridCol>
                <a:gridCol w="2390242">
                  <a:extLst>
                    <a:ext uri="{9D8B030D-6E8A-4147-A177-3AD203B41FA5}">
                      <a16:colId xmlns:a16="http://schemas.microsoft.com/office/drawing/2014/main" val="91758028"/>
                    </a:ext>
                  </a:extLst>
                </a:gridCol>
                <a:gridCol w="2390242">
                  <a:extLst>
                    <a:ext uri="{9D8B030D-6E8A-4147-A177-3AD203B41FA5}">
                      <a16:colId xmlns:a16="http://schemas.microsoft.com/office/drawing/2014/main" val="1463656201"/>
                    </a:ext>
                  </a:extLst>
                </a:gridCol>
              </a:tblGrid>
              <a:tr h="4886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Tecnologia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Principio di Funzionamento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Vantaggi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Svantaggi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Applicazioni Tipiche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977735"/>
                  </a:ext>
                </a:extLst>
              </a:tr>
              <a:tr h="8530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Transit-Time (ultrasonico)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Misura la differenza di tempo di transito tra impulsi ultrasonici bidirezionali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Elevata precisione con liquidi puliti, installazione “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clamp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-on”, nessuna parte mobile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Necessita buon accoppiamento acustico, sensibile a bolle/impurità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Acqua potabile, contatori intelligenti, retrofit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9938270"/>
                  </a:ext>
                </a:extLst>
              </a:tr>
              <a:tr h="87001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Doppler (ultrasonico)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Riflessione dell’onda ultrasonica da particelle/bolle; analisi della variazione di frequenza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Funziona con fluidi contenenti particelle, installazione “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clamp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-on”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Bassa precisione con liquidi puliti, richiede particolato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Acque reflue, fluidi industriali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7663596"/>
                  </a:ext>
                </a:extLst>
              </a:tr>
              <a:tr h="8530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 err="1">
                          <a:effectLst/>
                          <a:latin typeface="Times New Roman" panose="02020603050405020304" pitchFamily="18" charset="0"/>
                        </a:rPr>
                        <a:t>Vortex</a:t>
                      </a: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 (effetto di vibrazione)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Vortici generati da ostacolo; vibrazioni rilevate da sensore piezoelettrico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Struttura robusta, compatibile con liquidi e gas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Sensibilità ridotta a bassi flussi, geometria interna vincolata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Chimica, condutture industriali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637509"/>
                  </a:ext>
                </a:extLst>
              </a:tr>
              <a:tr h="6488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Pressione differenziale con membrana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Misura della differenza di pressione tramite membrana piezoelettrica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Elevata sensibilità, possibilità di miniaturizzazione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Installazione invasiva, sensibile all’accumulo di sporco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Laboratori, strumenti di precisione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7294684"/>
                  </a:ext>
                </a:extLst>
              </a:tr>
              <a:tr h="8530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600" dirty="0">
                          <a:effectLst/>
                          <a:latin typeface="Times New Roman" panose="02020603050405020304" pitchFamily="18" charset="0"/>
                        </a:rPr>
                        <a:t>MEMS ultrasonici</a:t>
                      </a:r>
                      <a:endParaRPr lang="it-IT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Microtrasduttori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 piezoelettrici su chip generano onde Doppler/</a:t>
                      </a:r>
                      <a:r>
                        <a:rPr lang="it-IT" sz="1400" dirty="0" err="1">
                          <a:effectLst/>
                          <a:latin typeface="Times New Roman" panose="02020603050405020304" pitchFamily="18" charset="0"/>
                        </a:rPr>
                        <a:t>transit</a:t>
                      </a: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-time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Compatti, basso consumo, integrazione elettronica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Costo elevato, installazione complessa, compatibilità limitata con tubi domestici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400" dirty="0">
                          <a:effectLst/>
                          <a:latin typeface="Times New Roman" panose="02020603050405020304" pitchFamily="18" charset="0"/>
                        </a:rPr>
                        <a:t>Biomedicale, domotica, micro-dosaggio</a:t>
                      </a:r>
                      <a:endParaRPr lang="it-IT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977227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35F9D651-431C-0398-A817-45ACBD9B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95" y="1155032"/>
            <a:ext cx="739734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CONFRONTO TRA LE PRINCIPALI TECNOLOGIE DI FLUSSOMETRI PIEZOELETTRICI</a:t>
            </a: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3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5D804-06FE-D568-FA13-F775991ED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B8D8DFD-4B20-09C4-FDE2-812DEEB0C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7" y="95277"/>
            <a:ext cx="1991428" cy="8286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DCCDF7-CAB8-91F9-DA50-A6907A432D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60" y="124939"/>
            <a:ext cx="1800225" cy="799030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97226612-BA0C-2D43-95E6-7786EE22737A}"/>
              </a:ext>
            </a:extLst>
          </p:cNvPr>
          <p:cNvCxnSpPr>
            <a:cxnSpLocks/>
          </p:cNvCxnSpPr>
          <p:nvPr/>
        </p:nvCxnSpPr>
        <p:spPr>
          <a:xfrm>
            <a:off x="-19050" y="1028700"/>
            <a:ext cx="12211050" cy="0"/>
          </a:xfrm>
          <a:prstGeom prst="line">
            <a:avLst/>
          </a:prstGeom>
          <a:ln w="50800">
            <a:solidFill>
              <a:srgbClr val="094D9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ttangolo 12">
            <a:extLst>
              <a:ext uri="{FF2B5EF4-FFF2-40B4-BE49-F238E27FC236}">
                <a16:creationId xmlns:a16="http://schemas.microsoft.com/office/drawing/2014/main" id="{E9E1C5DE-3848-D631-CF4A-4C9A14D5131D}"/>
              </a:ext>
            </a:extLst>
          </p:cNvPr>
          <p:cNvSpPr/>
          <p:nvPr/>
        </p:nvSpPr>
        <p:spPr>
          <a:xfrm>
            <a:off x="0" y="6238875"/>
            <a:ext cx="12192000" cy="619125"/>
          </a:xfrm>
          <a:prstGeom prst="rect">
            <a:avLst/>
          </a:prstGeom>
          <a:solidFill>
            <a:srgbClr val="094D94"/>
          </a:solidFill>
          <a:ln>
            <a:solidFill>
              <a:srgbClr val="094D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i="1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Progetto d'anno di Progettazione Meccanica II – Anno Accademico 2024/2025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525E11-1FCD-04D5-4C65-2B0B1F813224}"/>
              </a:ext>
            </a:extLst>
          </p:cNvPr>
          <p:cNvSpPr txBox="1"/>
          <p:nvPr/>
        </p:nvSpPr>
        <p:spPr>
          <a:xfrm>
            <a:off x="5365715" y="247040"/>
            <a:ext cx="653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cap="all" dirty="0">
                <a:latin typeface="Times New Roman" panose="02020603050405020304" pitchFamily="18" charset="0"/>
              </a:rPr>
              <a:t>Ricerca e sviluppo di un sensore piezoelettrico TRAMITE MANIFATTURA additiva</a:t>
            </a:r>
            <a:endParaRPr lang="it-IT" sz="1600" cap="all" dirty="0">
              <a:latin typeface="Times New Roman" panose="020206030504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F4F4A97-18B2-07E0-BC84-4FB11660B00C}"/>
              </a:ext>
            </a:extLst>
          </p:cNvPr>
          <p:cNvSpPr txBox="1"/>
          <p:nvPr/>
        </p:nvSpPr>
        <p:spPr>
          <a:xfrm>
            <a:off x="640908" y="1634426"/>
            <a:ext cx="3943386" cy="399872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1200"/>
              </a:spcAft>
              <a:buNone/>
            </a:pPr>
            <a:r>
              <a:rPr lang="it-IT" sz="160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Nel caso in esame ci si concentrerà sulla </a:t>
            </a:r>
            <a:r>
              <a:rPr lang="it-IT" sz="1600" b="1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tecnologia VORTEX</a:t>
            </a:r>
            <a:r>
              <a:rPr lang="it-IT" sz="160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sensore piezoelettrico, già utilizzata dall’azienda “AB </a:t>
            </a:r>
            <a:r>
              <a:rPr lang="it-IT" sz="1600" dirty="0" err="1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industrietechnik</a:t>
            </a:r>
            <a:r>
              <a:rPr lang="it-IT" sz="1600" dirty="0">
                <a:solidFill>
                  <a:srgbClr val="1F232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”: 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sensore piezoelettrico VORTEX è stato selezionato per la sua robustezza e </a:t>
            </a:r>
            <a:r>
              <a:rPr lang="it-IT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affidabilità in condizioni operative non ideali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capacità di rilevare vortici anche in </a:t>
            </a:r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presenza di bolle d’aria 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impurità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 rende adatto a fluidi industriali non trattati. La struttura modulare, compatibile con stampa 3D, consente una </a:t>
            </a:r>
            <a:r>
              <a:rPr lang="it-IT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facile integrazione e  possibilità di manutenzione.</a:t>
            </a:r>
            <a:endParaRPr lang="it-IT" sz="1600" dirty="0">
              <a:solidFill>
                <a:srgbClr val="1F2328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87FC6E3-8245-5BEB-602B-9378679C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331" y="2074533"/>
            <a:ext cx="1607293" cy="3088028"/>
          </a:xfrm>
          <a:prstGeom prst="rect">
            <a:avLst/>
          </a:prstGeom>
        </p:spPr>
      </p:pic>
      <p:pic>
        <p:nvPicPr>
          <p:cNvPr id="4" name="Picture 4" descr="A blue and white drawing of a blue device&#10;&#10;AI-generated content may be incorrect.">
            <a:extLst>
              <a:ext uri="{FF2B5EF4-FFF2-40B4-BE49-F238E27FC236}">
                <a16:creationId xmlns:a16="http://schemas.microsoft.com/office/drawing/2014/main" id="{0634A7CA-470F-B1C1-2A04-CFFF7B3A1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5328" y="1225585"/>
            <a:ext cx="5084045" cy="4785923"/>
          </a:xfrm>
          <a:prstGeom prst="rect">
            <a:avLst/>
          </a:prstGeom>
        </p:spPr>
      </p:pic>
      <p:pic>
        <p:nvPicPr>
          <p:cNvPr id="12" name="Picture 7" descr="A blue and white pipe with a white and black connector&#10;&#10;AI-generated content may be incorrect.">
            <a:extLst>
              <a:ext uri="{FF2B5EF4-FFF2-40B4-BE49-F238E27FC236}">
                <a16:creationId xmlns:a16="http://schemas.microsoft.com/office/drawing/2014/main" id="{18011D3B-A6BE-3DC1-4960-0825F93E20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552" r="29404"/>
          <a:stretch/>
        </p:blipFill>
        <p:spPr>
          <a:xfrm>
            <a:off x="9726878" y="1225586"/>
            <a:ext cx="1912495" cy="17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934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5820</Words>
  <Application>Microsoft Office PowerPoint</Application>
  <PresentationFormat>Widescreen</PresentationFormat>
  <Paragraphs>925</Paragraphs>
  <Slides>42</Slides>
  <Notes>41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Arial</vt:lpstr>
      <vt:lpstr>Calibri Light</vt:lpstr>
      <vt:lpstr>Courier New</vt:lpstr>
      <vt:lpstr>Inter Bold</vt:lpstr>
      <vt:lpstr>Symbol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PALOMBELLA PIERPAOLO</cp:lastModifiedBy>
  <cp:revision>50</cp:revision>
  <dcterms:created xsi:type="dcterms:W3CDTF">2025-08-18T16:03:59Z</dcterms:created>
  <dcterms:modified xsi:type="dcterms:W3CDTF">2025-08-30T17:32:54Z</dcterms:modified>
</cp:coreProperties>
</file>